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6" r:id="rId5"/>
    <p:sldId id="267" r:id="rId6"/>
    <p:sldId id="282" r:id="rId7"/>
    <p:sldId id="279" r:id="rId8"/>
    <p:sldId id="280" r:id="rId9"/>
    <p:sldId id="274" r:id="rId10"/>
    <p:sldId id="271" r:id="rId11"/>
    <p:sldId id="277" r:id="rId12"/>
    <p:sldId id="278" r:id="rId13"/>
    <p:sldId id="281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E3FA-05C6-4BDF-9C39-E89D6D7EA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1C531-D529-4A60-9E5B-21DCA868C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10296-4B4F-4B15-8472-28FC1CA0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E5C-40B9-4C6E-B05D-3F318790FD80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7E403-9751-4F40-815A-813E7238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DE2BA-D515-4E88-814C-7B6A5F61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37-91CB-427F-AA41-BD6FF03B6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3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94D7-D30E-4C86-98AD-1618B1BE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7C049-3C3F-4ED2-B356-BF107B8AD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3EE70-51D0-4063-8000-2CB37994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E5C-40B9-4C6E-B05D-3F318790FD80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00F5-9841-4213-A7E7-121E8A75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46A8F-BC89-463B-8A2F-9F0D39EA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37-91CB-427F-AA41-BD6FF03B6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52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F95DA-5F10-46C5-8353-B0E58F8FF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BA659-4DF7-471A-9035-F255A0014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74E83-162E-4B5F-B7A4-BD556211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E5C-40B9-4C6E-B05D-3F318790FD80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C1925-701E-4F37-BABB-B10F8849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7D03-F482-4FC2-9726-8F6C39B0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37-91CB-427F-AA41-BD6FF03B6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795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CE93-5AC6-41FE-BA35-BAF5E5B3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292B2-0EB3-44AC-818E-04405DA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A6E73-362F-4370-A7BF-C8386835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E5C-40B9-4C6E-B05D-3F318790FD80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51DCE-4475-4A02-9DEA-10E1E727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5E822-4EDE-4FEF-99FD-D3FFC33D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37-91CB-427F-AA41-BD6FF03B6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24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E5AC-B22E-442B-AE38-E54DBDE9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F4D94-006B-4916-8DA4-181460DF4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51679-43AA-4038-8656-D83850C9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E5C-40B9-4C6E-B05D-3F318790FD80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1A678-6BA1-4B0A-96B2-5D0403DE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6E91B-285E-4A50-90FF-E66EA403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37-91CB-427F-AA41-BD6FF03B6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65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AF31-5D62-426D-A671-FB398FDB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06916-3C62-4054-82EF-673EC17A4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685DF-AFBC-4698-8679-88F07F0BF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B68E1-3632-4B17-9406-7C6AADEE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E5C-40B9-4C6E-B05D-3F318790FD80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A7DD5-287A-4B48-82E9-27FB624F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B7A9F-10FD-4D35-A778-4E84A843F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37-91CB-427F-AA41-BD6FF03B6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09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DCDA0-9FBB-40A0-BA4C-4CF16DF7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72056-F2D1-4357-8B94-0E7B2A8D2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A27AD-5AA9-42E7-8382-2A9E09B2A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C859D-2A29-4E86-AF94-6F6A1D709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D8E25-B97E-4AEC-9479-056872AFC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107C14-9988-4261-BD4C-330B8985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E5C-40B9-4C6E-B05D-3F318790FD80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316945-BDBC-48C6-B1F6-37A74244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BF9EC-2972-41AB-9132-AE9B9C5D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37-91CB-427F-AA41-BD6FF03B6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99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794E-27EA-4B74-ACF9-0F338258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DF51A-7854-48AE-BC85-A64153B9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E5C-40B9-4C6E-B05D-3F318790FD80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F37D7-0C18-4017-BA15-A283557B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F8910-4CEC-4493-BC55-50B79D2B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37-91CB-427F-AA41-BD6FF03B6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322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AD005-7DFF-4E58-BF24-B67B4631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E5C-40B9-4C6E-B05D-3F318790FD80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CE5BE-7BCD-411B-B682-B27A3705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1B238-6AA2-44CD-80BD-E83F79C4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37-91CB-427F-AA41-BD6FF03B6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01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E6DFE-102A-494F-9191-09DBC0EE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E9A9D-0B06-4D71-B7F4-FB2354FB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70EF-6CF1-4510-BAA6-1B6113CE8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9056C-420A-45F3-B025-3D69C2BF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E5C-40B9-4C6E-B05D-3F318790FD80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65F3D-6D55-40DC-9C4D-A00E7DE8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0635F-9D68-4314-950C-75748122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37-91CB-427F-AA41-BD6FF03B6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138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2A12-E5BB-4677-B546-E9641F94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DFEC6A-EBB4-461E-9962-9BF700330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1B92B-5750-4D23-BA7B-308EA89A9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51CA-FBE7-42D4-A954-8AA35273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1E5C-40B9-4C6E-B05D-3F318790FD80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8BBEA-08BF-4D1E-9410-E65DAFF2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99CD-0950-41A4-8425-67075A89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E937-91CB-427F-AA41-BD6FF03B6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8F91F-DFF2-49A4-8A8E-30EBCC64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AE31-110A-4CA4-A0E2-FB7B6FD7B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D96C5-EBE7-42D2-BD2C-11C3F4908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1E5C-40B9-4C6E-B05D-3F318790FD80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38D33-7709-4DF3-8FAF-1DC139539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38D4C-B7A3-40ED-B604-5E6BDD84B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BE937-91CB-427F-AA41-BD6FF03B6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510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athmanduk2.wordpress.com/2012/04/06/united-nations-world-health-day-april-7-201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atyanandayogabr.blogspot.com/2014/09/o-verdadeiro-espirito-do-hatha-yoga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gapedia.it/index.php?title=Ayurveda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microsoft.com/office/2007/relationships/hdphoto" Target="../media/hdphoto1.wdp"/><Relationship Id="rId7" Type="http://schemas.openxmlformats.org/officeDocument/2006/relationships/hyperlink" Target="http://myedmondsnews.com/2017/04/healthy-lifestyle-tips-turmeric-may-improve-your-health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reativecommons.org/licenses/by-nc-sa/3.0/" TargetMode="External"/><Relationship Id="rId10" Type="http://schemas.openxmlformats.org/officeDocument/2006/relationships/hyperlink" Target="https://en.wikipedia.org/wiki/Namaste" TargetMode="External"/><Relationship Id="rId4" Type="http://schemas.openxmlformats.org/officeDocument/2006/relationships/hyperlink" Target="https://restaurantsbrighton.co.uk/lunch-review-chaulas-indian-restaurant-east-street-brighton/" TargetMode="External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1777_au_Canada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boriginal_Healing_Foundation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glish.stackexchange.com/questions/282718/what-is-the-meaning-of-the-phrase-definitely-ready-to-move-up-a-notch-on-the-to" TargetMode="External"/><Relationship Id="rId5" Type="http://schemas.openxmlformats.org/officeDocument/2006/relationships/image" Target="../media/image25.jpg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newsofmillcreek.com/content/five-ayurvedic-herbs-optimal-health-kate-towell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ansh.wordpress.com/2013/01/31/meditation" TargetMode="External"/><Relationship Id="rId5" Type="http://schemas.openxmlformats.org/officeDocument/2006/relationships/image" Target="../media/image3.jpg"/><Relationship Id="rId10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://theconversation.com/why-some-people-wake-up-during-surgery-705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auranga.kete.net.nz/tauranga_hospital_centenary/topics/show/2279-maori-health" TargetMode="Externa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commons.wikimedia.org/wiki/File:Doctor_consults_with_patient_(2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studentdoctor.net/2018/12/13/lessons-patients-teach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otwhopper.com/2013/05/earth-in-grip-of-fever.html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oplematters.in/article/culture/6-elements-that-are-critical-to-intercultural-negotiation-17463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littleoneandme-debolina-raja-gupta.blogspot.com/2011/04/saloni-and-vasants-baby-birth-story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adzany.blogspot.com/2020/04/morocco-says-masks-must-be-worn-latest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reenway.com/taichichuan/esb.htm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inesemedicinebristol.blogspot.com/p/chinese-medicine.html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it/scienza/medicina/2016/05/09/scienza-tai-chi/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uantumday.com/2012/04/dna-sequencing-technology-used-to.html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grimmly2007.blogspot.com/2015/06/yesterdays-first-international-yoga-day.html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dianetzone.com/1/bhadrasana.htm" TargetMode="External"/><Relationship Id="rId5" Type="http://schemas.openxmlformats.org/officeDocument/2006/relationships/image" Target="../media/image16.jp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s://commons.wikimedia.org/wiki/File:Om_symbo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70666-EBD2-4F5E-BB41-28A42CA20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130041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 b="1"/>
              <a:t>Culture and Health </a:t>
            </a:r>
            <a:endParaRPr lang="en-CA" sz="5400" b="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itting, small, table&#10;&#10;Description automatically generated">
            <a:extLst>
              <a:ext uri="{FF2B5EF4-FFF2-40B4-BE49-F238E27FC236}">
                <a16:creationId xmlns:a16="http://schemas.microsoft.com/office/drawing/2014/main" id="{25810814-1AF1-4018-8F5C-A34466001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932" r="10067"/>
          <a:stretch/>
        </p:blipFill>
        <p:spPr>
          <a:xfrm>
            <a:off x="5685810" y="388280"/>
            <a:ext cx="5536001" cy="49269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36D63-33BC-46FA-BCDB-F72F4808D32B}"/>
              </a:ext>
            </a:extLst>
          </p:cNvPr>
          <p:cNvSpPr txBox="1"/>
          <p:nvPr/>
        </p:nvSpPr>
        <p:spPr>
          <a:xfrm>
            <a:off x="7460829" y="5392016"/>
            <a:ext cx="2713949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3" tooltip="http://kathmanduk2.wordpress.com/2012/04/06/united-nations-world-health-day-april-7-201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CA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CA" sz="700" dirty="0">
              <a:solidFill>
                <a:srgbClr val="FFFFFF"/>
              </a:solidFill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C6BE8967-480A-4BE6-9621-AB96765E2459}"/>
              </a:ext>
            </a:extLst>
          </p:cNvPr>
          <p:cNvSpPr txBox="1"/>
          <p:nvPr/>
        </p:nvSpPr>
        <p:spPr>
          <a:xfrm>
            <a:off x="9409176" y="5606125"/>
            <a:ext cx="2286000" cy="824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Slides created by</a:t>
            </a:r>
            <a:b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Gira Bhatt</a:t>
            </a:r>
            <a:b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Kwantlen Polytechnic University</a:t>
            </a:r>
            <a:br>
              <a:rPr lang="en-US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200" dirty="0">
                <a:hlinkClick r:id="rId5"/>
              </a:rPr>
              <a:t>CC BY NC-SA 4.0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5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2368" y="0"/>
            <a:ext cx="9861049" cy="762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YOGA System of India : A holistic System for the mind and the body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479" y="1146343"/>
            <a:ext cx="11827042" cy="549062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i="1" dirty="0"/>
              <a:t>Patanjali, an ancient Yogi, a scholar wrote Yoga Sutras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Proposed “8-fold path” to the Supreme state of Being</a:t>
            </a:r>
            <a:br>
              <a:rPr lang="en-US" dirty="0"/>
            </a:br>
            <a:endParaRPr lang="en-US" dirty="0"/>
          </a:p>
          <a:p>
            <a:pPr marL="609600" indent="-609600">
              <a:lnSpc>
                <a:spcPct val="80000"/>
              </a:lnSpc>
              <a:buFont typeface="+mj-lt"/>
              <a:buAutoNum type="romanUcPeriod"/>
            </a:pPr>
            <a:r>
              <a:rPr lang="en-US" dirty="0"/>
              <a:t>Right Restraints:  “Don’ts” (</a:t>
            </a:r>
            <a:r>
              <a:rPr lang="en-US" i="1" dirty="0"/>
              <a:t>YAMA</a:t>
            </a:r>
            <a:r>
              <a:rPr lang="en-US" dirty="0"/>
              <a:t>)</a:t>
            </a:r>
          </a:p>
          <a:p>
            <a:pPr marL="609600" indent="-609600">
              <a:lnSpc>
                <a:spcPct val="80000"/>
              </a:lnSpc>
              <a:buFont typeface="+mj-lt"/>
              <a:buAutoNum type="romanUcPeriod"/>
            </a:pPr>
            <a:r>
              <a:rPr lang="en-US" dirty="0"/>
              <a:t>Right Conduct :   “Do’s”    (</a:t>
            </a:r>
            <a:r>
              <a:rPr lang="en-US" i="1" dirty="0"/>
              <a:t>NIYAMA</a:t>
            </a:r>
            <a:r>
              <a:rPr lang="en-US" dirty="0"/>
              <a:t>)</a:t>
            </a:r>
          </a:p>
          <a:p>
            <a:pPr marL="609600" indent="-609600">
              <a:lnSpc>
                <a:spcPct val="80000"/>
              </a:lnSpc>
              <a:buFont typeface="+mj-lt"/>
              <a:buAutoNum type="romanUcPeriod"/>
            </a:pPr>
            <a:r>
              <a:rPr lang="en-US" dirty="0"/>
              <a:t>Postural Practices (</a:t>
            </a:r>
            <a:r>
              <a:rPr lang="en-US" i="1" dirty="0"/>
              <a:t>ASANA</a:t>
            </a:r>
            <a:r>
              <a:rPr lang="en-US" dirty="0"/>
              <a:t>)</a:t>
            </a:r>
          </a:p>
          <a:p>
            <a:pPr marL="609600" indent="-609600">
              <a:lnSpc>
                <a:spcPct val="80000"/>
              </a:lnSpc>
              <a:buFont typeface="+mj-lt"/>
              <a:buAutoNum type="romanUcPeriod"/>
            </a:pPr>
            <a:r>
              <a:rPr lang="en-US" dirty="0"/>
              <a:t>Breathing Exercise (</a:t>
            </a:r>
            <a:r>
              <a:rPr lang="en-US" i="1" dirty="0"/>
              <a:t>PRANAYAMA)</a:t>
            </a:r>
            <a:r>
              <a:rPr lang="en-US" dirty="0"/>
              <a:t> </a:t>
            </a:r>
          </a:p>
          <a:p>
            <a:pPr marL="609600" indent="-609600">
              <a:lnSpc>
                <a:spcPct val="80000"/>
              </a:lnSpc>
              <a:buFont typeface="+mj-lt"/>
              <a:buAutoNum type="romanUcPeriod"/>
            </a:pPr>
            <a:r>
              <a:rPr lang="en-US" dirty="0"/>
              <a:t>Withdrawal of senses from their objects</a:t>
            </a:r>
          </a:p>
          <a:p>
            <a:pPr marL="609600" indent="-609600">
              <a:lnSpc>
                <a:spcPct val="80000"/>
              </a:lnSpc>
              <a:buFont typeface="+mj-lt"/>
              <a:buAutoNum type="romanUcPeriod"/>
            </a:pPr>
            <a:r>
              <a:rPr lang="en-US" dirty="0"/>
              <a:t>Concentration  (DHARANA)</a:t>
            </a:r>
          </a:p>
          <a:p>
            <a:pPr marL="609600" indent="-609600">
              <a:lnSpc>
                <a:spcPct val="80000"/>
              </a:lnSpc>
              <a:buFont typeface="+mj-lt"/>
              <a:buAutoNum type="romanUcPeriod"/>
            </a:pPr>
            <a:r>
              <a:rPr lang="en-US" dirty="0"/>
              <a:t>Contemplation (DHYANA)</a:t>
            </a:r>
          </a:p>
          <a:p>
            <a:pPr marL="609600" indent="-609600">
              <a:lnSpc>
                <a:spcPct val="80000"/>
              </a:lnSpc>
              <a:buFont typeface="+mj-lt"/>
              <a:buAutoNum type="romanUcPeriod"/>
            </a:pPr>
            <a:r>
              <a:rPr lang="en-US" dirty="0"/>
              <a:t>Trance (</a:t>
            </a:r>
            <a:r>
              <a:rPr lang="en-US" i="1" dirty="0"/>
              <a:t>SAMADHI</a:t>
            </a:r>
            <a:r>
              <a:rPr lang="en-US" dirty="0"/>
              <a:t>) :</a:t>
            </a:r>
            <a:br>
              <a:rPr lang="en-US" dirty="0"/>
            </a:br>
            <a:r>
              <a:rPr lang="en-US" dirty="0"/>
              <a:t> The Supreme State of Being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8E146F4-6DA5-4727-B468-EF3DEA71A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99"/>
          <a:stretch/>
        </p:blipFill>
        <p:spPr>
          <a:xfrm>
            <a:off x="6763155" y="2158114"/>
            <a:ext cx="5235371" cy="3553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98616-8AE0-4FCF-9297-654F04FC775D}"/>
              </a:ext>
            </a:extLst>
          </p:cNvPr>
          <p:cNvSpPr txBox="1"/>
          <p:nvPr/>
        </p:nvSpPr>
        <p:spPr>
          <a:xfrm>
            <a:off x="7687210" y="5956524"/>
            <a:ext cx="3208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satyanandayogabr.blogspot.com/2014/09/o-verdadeiro-espirito-do-hatha-yoga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nd/3.0/"/>
              </a:rPr>
              <a:t>CC BY-NC-ND</a:t>
            </a:r>
            <a:endParaRPr lang="en-CA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EC69-4B1F-4869-9CFD-B9AAC744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44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Yoga System of India </a:t>
            </a:r>
            <a:endParaRPr lang="en-C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01A9-6C54-44ED-9B9F-112343F3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359568"/>
            <a:ext cx="8025063" cy="522170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Why is Yoga a holistic system?</a:t>
            </a:r>
          </a:p>
          <a:p>
            <a:r>
              <a:rPr lang="en-US" dirty="0"/>
              <a:t>It provides a </a:t>
            </a:r>
            <a:r>
              <a:rPr lang="en-US" u="sng" dirty="0"/>
              <a:t>code of conduct </a:t>
            </a:r>
            <a:r>
              <a:rPr lang="en-US" dirty="0"/>
              <a:t>for daily life </a:t>
            </a:r>
            <a:br>
              <a:rPr lang="en-US" dirty="0"/>
            </a:br>
            <a:r>
              <a:rPr lang="en-US" dirty="0"/>
              <a:t>such as non-violence, truth</a:t>
            </a:r>
            <a:br>
              <a:rPr lang="en-US" dirty="0"/>
            </a:br>
            <a:r>
              <a:rPr lang="en-US" dirty="0"/>
              <a:t> (The first two steps)</a:t>
            </a:r>
          </a:p>
          <a:p>
            <a:r>
              <a:rPr lang="en-US" dirty="0"/>
              <a:t> It provides details of </a:t>
            </a:r>
            <a:r>
              <a:rPr lang="en-US" u="sng" dirty="0"/>
              <a:t>physical exercises </a:t>
            </a:r>
            <a:br>
              <a:rPr lang="en-US" dirty="0"/>
            </a:br>
            <a:r>
              <a:rPr lang="en-US" dirty="0"/>
              <a:t>including breathing practices</a:t>
            </a:r>
            <a:br>
              <a:rPr lang="en-US" dirty="0"/>
            </a:br>
            <a:r>
              <a:rPr lang="en-US" dirty="0"/>
              <a:t>(Step 3, 4) to stay physically healthy and </a:t>
            </a:r>
            <a:br>
              <a:rPr lang="en-US" dirty="0"/>
            </a:br>
            <a:r>
              <a:rPr lang="en-US" dirty="0"/>
              <a:t>supple – necessary for meditation</a:t>
            </a:r>
          </a:p>
          <a:p>
            <a:r>
              <a:rPr lang="en-US" dirty="0"/>
              <a:t>It is a gradual system of stabilizing the mind through a series of </a:t>
            </a:r>
            <a:r>
              <a:rPr lang="en-US" u="sng" dirty="0"/>
              <a:t>meditative steps </a:t>
            </a:r>
            <a:r>
              <a:rPr lang="en-US" dirty="0"/>
              <a:t>(Steps 5 through 8) reaching the state of complete calmness and detachment from the worldly concerns. </a:t>
            </a:r>
          </a:p>
          <a:p>
            <a:endParaRPr lang="en-CA" dirty="0"/>
          </a:p>
        </p:txBody>
      </p:sp>
      <p:pic>
        <p:nvPicPr>
          <p:cNvPr id="8" name="Picture 7" descr="A picture containing indoor, table, person, holding&#10;&#10;Description automatically generated">
            <a:extLst>
              <a:ext uri="{FF2B5EF4-FFF2-40B4-BE49-F238E27FC236}">
                <a16:creationId xmlns:a16="http://schemas.microsoft.com/office/drawing/2014/main" id="{9B7DC20B-7C66-4947-A9F8-396E2E751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7999" y="1460790"/>
            <a:ext cx="4495801" cy="25288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8C4704-5707-4CA5-A767-3CE7534E4B3F}"/>
              </a:ext>
            </a:extLst>
          </p:cNvPr>
          <p:cNvSpPr txBox="1"/>
          <p:nvPr/>
        </p:nvSpPr>
        <p:spPr>
          <a:xfrm>
            <a:off x="7543800" y="40909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www.yogapedia.it/index.php?title=Ayurveda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/3.0/"/>
              </a:rPr>
              <a:t>CC BY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7539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D052-1964-48D2-B557-3F230BB1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75" y="381080"/>
            <a:ext cx="5108525" cy="98241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Health Beliefs in India 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EBDE9-3A58-45D0-8D1F-BD224110F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1347538"/>
            <a:ext cx="10944726" cy="4822573"/>
          </a:xfrm>
        </p:spPr>
        <p:txBody>
          <a:bodyPr>
            <a:normAutofit/>
          </a:bodyPr>
          <a:lstStyle/>
          <a:p>
            <a:r>
              <a:rPr lang="en-US" dirty="0"/>
              <a:t>Focus on natural herbal remedies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e.g., Turmeric – Part of daily diet</a:t>
            </a:r>
            <a:br>
              <a:rPr lang="en-US" dirty="0"/>
            </a:br>
            <a:r>
              <a:rPr lang="en-US" dirty="0"/>
              <a:t>         Mostly vegetarian diet</a:t>
            </a:r>
          </a:p>
          <a:p>
            <a:endParaRPr lang="en-US" dirty="0"/>
          </a:p>
          <a:p>
            <a:r>
              <a:rPr lang="en-US" dirty="0"/>
              <a:t>Focus on prevention of illnesses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Focus on life attitudes</a:t>
            </a:r>
          </a:p>
          <a:p>
            <a:pPr marL="0" indent="0">
              <a:buNone/>
            </a:pPr>
            <a:r>
              <a:rPr lang="en-US" dirty="0"/>
              <a:t>  * Somewhat passive acceptance</a:t>
            </a:r>
            <a:br>
              <a:rPr lang="en-US" dirty="0"/>
            </a:br>
            <a:r>
              <a:rPr lang="en-US" dirty="0"/>
              <a:t>     of life events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plate of food on a table&#10;&#10;Description automatically generated">
            <a:extLst>
              <a:ext uri="{FF2B5EF4-FFF2-40B4-BE49-F238E27FC236}">
                <a16:creationId xmlns:a16="http://schemas.microsoft.com/office/drawing/2014/main" id="{2E632C27-8D4F-4C88-B647-88C5C4FE4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60346" y="3030985"/>
            <a:ext cx="2905311" cy="1932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B0549A-03C4-461F-A3CA-111C573F4185}"/>
              </a:ext>
            </a:extLst>
          </p:cNvPr>
          <p:cNvSpPr txBox="1"/>
          <p:nvPr/>
        </p:nvSpPr>
        <p:spPr>
          <a:xfrm>
            <a:off x="8541167" y="5246474"/>
            <a:ext cx="3473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4" tooltip="https://restaurantsbrighton.co.uk/lunch-review-chaulas-indian-restaurant-east-street-brighton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5" tooltip="https://creativecommons.org/licenses/by-nc-sa/3.0/"/>
              </a:rPr>
              <a:t>CC BY-SA-NC</a:t>
            </a:r>
            <a:endParaRPr lang="en-CA" sz="900" dirty="0"/>
          </a:p>
        </p:txBody>
      </p:sp>
      <p:pic>
        <p:nvPicPr>
          <p:cNvPr id="10" name="Picture 9" descr="A close up of food&#10;&#10;Description automatically generated">
            <a:extLst>
              <a:ext uri="{FF2B5EF4-FFF2-40B4-BE49-F238E27FC236}">
                <a16:creationId xmlns:a16="http://schemas.microsoft.com/office/drawing/2014/main" id="{E6A1F35B-BA41-4AA4-A1EC-09F162BAC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11716" y="467675"/>
            <a:ext cx="2881764" cy="19107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8AE244-5EEA-4598-8A90-24657219797F}"/>
              </a:ext>
            </a:extLst>
          </p:cNvPr>
          <p:cNvSpPr txBox="1"/>
          <p:nvPr/>
        </p:nvSpPr>
        <p:spPr>
          <a:xfrm>
            <a:off x="7511716" y="2404231"/>
            <a:ext cx="3009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7" tooltip="http://myedmondsnews.com/2017/04/healthy-lifestyle-tips-turmeric-may-improve-your-health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8" tooltip="https://creativecommons.org/licenses/by/3.0/"/>
              </a:rPr>
              <a:t>CC BY</a:t>
            </a:r>
            <a:endParaRPr lang="en-CA" sz="900" dirty="0"/>
          </a:p>
        </p:txBody>
      </p:sp>
      <p:pic>
        <p:nvPicPr>
          <p:cNvPr id="13" name="Picture 12" descr="A picture containing outdoor, person, standing, person&#10;&#10;Description automatically generated">
            <a:extLst>
              <a:ext uri="{FF2B5EF4-FFF2-40B4-BE49-F238E27FC236}">
                <a16:creationId xmlns:a16="http://schemas.microsoft.com/office/drawing/2014/main" id="{CC3F4C0F-19A0-455C-A3F7-BE1A12F179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13441"/>
          <a:stretch/>
        </p:blipFill>
        <p:spPr>
          <a:xfrm>
            <a:off x="5341349" y="4117642"/>
            <a:ext cx="2886847" cy="17991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8814C6-96A3-4E66-A7C3-558E8A547DB2}"/>
              </a:ext>
            </a:extLst>
          </p:cNvPr>
          <p:cNvSpPr txBox="1"/>
          <p:nvPr/>
        </p:nvSpPr>
        <p:spPr>
          <a:xfrm>
            <a:off x="5240873" y="5999309"/>
            <a:ext cx="30877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10" tooltip="https://en.wikipedia.org/wiki/Namaste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11" tooltip="https://creativecommons.org/licenses/by-sa/3.0/"/>
              </a:rPr>
              <a:t>CC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37234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D1F6-3E7A-4EFE-9C0B-D874F79F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96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Indigenous Health  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0A673-4F9F-47ED-BCE5-9B19105F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Tainted history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Contacts with European settlers</a:t>
            </a:r>
            <a:br>
              <a:rPr lang="en-US" dirty="0"/>
            </a:br>
            <a:r>
              <a:rPr lang="en-US" dirty="0"/>
              <a:t>led to diseased never known before </a:t>
            </a:r>
            <a:br>
              <a:rPr lang="en-US" dirty="0"/>
            </a:br>
            <a:r>
              <a:rPr lang="en-US" dirty="0"/>
              <a:t>among the Indigenous peoples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dirty="0"/>
              <a:t>Need for research on population specific</a:t>
            </a:r>
            <a:br>
              <a:rPr lang="en-CA" dirty="0"/>
            </a:br>
            <a:r>
              <a:rPr lang="en-CA" dirty="0"/>
              <a:t> illnesses and treatments 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891DC7A-2424-41F1-B379-85815CF65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92051" y="849803"/>
            <a:ext cx="5492294" cy="3814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A70AE-1501-4952-A5B9-EDE145452507}"/>
              </a:ext>
            </a:extLst>
          </p:cNvPr>
          <p:cNvSpPr txBox="1"/>
          <p:nvPr/>
        </p:nvSpPr>
        <p:spPr>
          <a:xfrm>
            <a:off x="7700201" y="4865158"/>
            <a:ext cx="3312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fr.wikipedia.org/wiki/1777_au_Canada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11266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47275" y="155263"/>
            <a:ext cx="6402049" cy="983989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Indigenous Health Beliefs 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4813" y="1304144"/>
            <a:ext cx="11497456" cy="48728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Holistic Approach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Deep connection with land and nature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Traditional Healers, Midwives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Healing Circles 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D632EEF-4F83-453A-A75C-400F9D3D6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58426" y="1603314"/>
            <a:ext cx="3353128" cy="3289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B8F905-3048-4C34-A35B-FD1B3C652E6A}"/>
              </a:ext>
            </a:extLst>
          </p:cNvPr>
          <p:cNvSpPr txBox="1"/>
          <p:nvPr/>
        </p:nvSpPr>
        <p:spPr>
          <a:xfrm>
            <a:off x="6096000" y="4961514"/>
            <a:ext cx="3353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en.wikipedia.org/wiki/Aboriginal_Healing_Foundation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  <p:pic>
        <p:nvPicPr>
          <p:cNvPr id="11" name="Picture 10" descr="A picture containing column, object, grass, riding&#10;&#10;Description automatically generated">
            <a:extLst>
              <a:ext uri="{FF2B5EF4-FFF2-40B4-BE49-F238E27FC236}">
                <a16:creationId xmlns:a16="http://schemas.microsoft.com/office/drawing/2014/main" id="{FE6C80A1-8D67-4D95-BDA7-D157464ED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173784" y="325403"/>
            <a:ext cx="1327727" cy="53739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A089AF-C1E2-49D3-A3A0-DD111CAB19BE}"/>
              </a:ext>
            </a:extLst>
          </p:cNvPr>
          <p:cNvSpPr txBox="1"/>
          <p:nvPr/>
        </p:nvSpPr>
        <p:spPr>
          <a:xfrm>
            <a:off x="8915005" y="5893359"/>
            <a:ext cx="3201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s://english.stackexchange.com/questions/282718/what-is-the-meaning-of-the-phrase-definitely-ready-to-move-up-a-notch-on-the-to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7543800" cy="533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Health Belief Systems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579" y="1371600"/>
            <a:ext cx="9661358" cy="5017168"/>
          </a:xfrm>
        </p:spPr>
        <p:txBody>
          <a:bodyPr/>
          <a:lstStyle/>
          <a:p>
            <a:pPr marL="812800" indent="-812800" algn="l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Cultural beliefs about</a:t>
            </a:r>
            <a:br>
              <a:rPr lang="en-US" b="1" dirty="0">
                <a:solidFill>
                  <a:schemeClr val="hlink"/>
                </a:solidFill>
              </a:rPr>
            </a:br>
            <a:endParaRPr lang="en-US" b="1" dirty="0">
              <a:solidFill>
                <a:schemeClr val="hlink"/>
              </a:solidFill>
            </a:endParaRPr>
          </a:p>
          <a:p>
            <a:pPr marL="1168400" lvl="1" indent="-711200" algn="l">
              <a:buFont typeface="Arial" panose="020B0604020202020204" pitchFamily="34" charset="0"/>
              <a:buChar char="•"/>
            </a:pPr>
            <a:r>
              <a:rPr lang="en-US" sz="3200" dirty="0"/>
              <a:t>Optimal Health</a:t>
            </a:r>
          </a:p>
          <a:p>
            <a:pPr marL="1168400" lvl="1" indent="-711200" algn="l">
              <a:buFont typeface="Arial" panose="020B0604020202020204" pitchFamily="34" charset="0"/>
              <a:buChar char="•"/>
            </a:pPr>
            <a:r>
              <a:rPr lang="en-US" sz="3200" dirty="0"/>
              <a:t>Somatization</a:t>
            </a:r>
          </a:p>
          <a:p>
            <a:pPr marL="1168400" lvl="1" indent="-711200" algn="l">
              <a:buFont typeface="Arial" panose="020B0604020202020204" pitchFamily="34" charset="0"/>
              <a:buChar char="•"/>
            </a:pPr>
            <a:r>
              <a:rPr lang="en-US" sz="3200" dirty="0"/>
              <a:t>Causes of Illness</a:t>
            </a:r>
          </a:p>
          <a:p>
            <a:pPr marL="1168400" lvl="1" indent="-711200" algn="l">
              <a:buFont typeface="Arial" panose="020B0604020202020204" pitchFamily="34" charset="0"/>
              <a:buChar char="•"/>
            </a:pPr>
            <a:r>
              <a:rPr lang="en-US" sz="3200" dirty="0"/>
              <a:t>Treatment</a:t>
            </a:r>
          </a:p>
          <a:p>
            <a:pPr marL="1168400" lvl="1" indent="-711200" algn="l">
              <a:buFont typeface="Arial" panose="020B0604020202020204" pitchFamily="34" charset="0"/>
              <a:buChar char="•"/>
            </a:pPr>
            <a:r>
              <a:rPr lang="en-US" sz="3200" dirty="0"/>
              <a:t>Prevention of Illness</a:t>
            </a:r>
          </a:p>
        </p:txBody>
      </p:sp>
      <p:pic>
        <p:nvPicPr>
          <p:cNvPr id="3" name="Picture 2" descr="A plate of food&#10;&#10;Description automatically generated">
            <a:extLst>
              <a:ext uri="{FF2B5EF4-FFF2-40B4-BE49-F238E27FC236}">
                <a16:creationId xmlns:a16="http://schemas.microsoft.com/office/drawing/2014/main" id="{43630E17-29E7-4362-BCDC-A902F0276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760"/>
          <a:stretch/>
        </p:blipFill>
        <p:spPr>
          <a:xfrm>
            <a:off x="5073317" y="1258844"/>
            <a:ext cx="2263140" cy="28396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1575AA-CCAB-454D-A9CC-E4A2BBC22DFC}"/>
              </a:ext>
            </a:extLst>
          </p:cNvPr>
          <p:cNvSpPr txBox="1"/>
          <p:nvPr/>
        </p:nvSpPr>
        <p:spPr>
          <a:xfrm>
            <a:off x="4841909" y="4017333"/>
            <a:ext cx="2983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www.newsofmillcreek.com/content/five-ayurvedic-herbs-optimal-health-kate-towel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/3.0/"/>
              </a:rPr>
              <a:t>CC BY</a:t>
            </a:r>
            <a:endParaRPr lang="en-CA" sz="900" dirty="0"/>
          </a:p>
        </p:txBody>
      </p:sp>
      <p:pic>
        <p:nvPicPr>
          <p:cNvPr id="6" name="Picture 5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EEA14064-645F-48F2-9033-221F9714A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57148" y="3747633"/>
            <a:ext cx="3590323" cy="1929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505E75-6AFB-4A95-8BC9-9C251CA5B738}"/>
              </a:ext>
            </a:extLst>
          </p:cNvPr>
          <p:cNvSpPr txBox="1"/>
          <p:nvPr/>
        </p:nvSpPr>
        <p:spPr>
          <a:xfrm>
            <a:off x="8002634" y="5746126"/>
            <a:ext cx="3103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://blansh.wordpress.com/2013/01/31/meditation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-nc-sa/3.0/"/>
              </a:rPr>
              <a:t>CC BY-SA-NC</a:t>
            </a:r>
            <a:endParaRPr lang="en-CA" sz="900" dirty="0"/>
          </a:p>
        </p:txBody>
      </p:sp>
      <p:pic>
        <p:nvPicPr>
          <p:cNvPr id="11" name="Picture 10" descr="A person taking a selfie in a room&#10;&#10;Description automatically generated">
            <a:extLst>
              <a:ext uri="{FF2B5EF4-FFF2-40B4-BE49-F238E27FC236}">
                <a16:creationId xmlns:a16="http://schemas.microsoft.com/office/drawing/2014/main" id="{3E26263A-28EC-40D6-B73D-A4A56EAACB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101233" y="577970"/>
            <a:ext cx="3039781" cy="20204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CB950B-C8B7-4518-AE28-CB4279A11D22}"/>
              </a:ext>
            </a:extLst>
          </p:cNvPr>
          <p:cNvSpPr txBox="1"/>
          <p:nvPr/>
        </p:nvSpPr>
        <p:spPr>
          <a:xfrm>
            <a:off x="8179299" y="2723171"/>
            <a:ext cx="2983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9" tooltip="http://theconversation.com/why-some-people-wake-up-during-surgery-7059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10" tooltip="https://creativecommons.org/licenses/by-nd/3.0/"/>
              </a:rPr>
              <a:t>CC BY-ND</a:t>
            </a:r>
            <a:endParaRPr lang="en-CA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4720" y="304800"/>
            <a:ext cx="5345196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Diversity in the Health Care System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9705" y="1066800"/>
            <a:ext cx="10599821" cy="54864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>
              <a:solidFill>
                <a:schemeClr val="hlink"/>
              </a:solidFill>
            </a:endParaRPr>
          </a:p>
          <a:p>
            <a:pPr lvl="2"/>
            <a:r>
              <a:rPr lang="en-US" sz="2800" dirty="0"/>
              <a:t>Family &amp; Gender Roles</a:t>
            </a:r>
            <a:br>
              <a:rPr lang="en-US" sz="2800" dirty="0"/>
            </a:br>
            <a:endParaRPr lang="en-US" sz="2800" dirty="0"/>
          </a:p>
          <a:p>
            <a:pPr lvl="2"/>
            <a:r>
              <a:rPr lang="en-US" sz="2800" dirty="0"/>
              <a:t>Cultural norms of Modesty</a:t>
            </a:r>
            <a:br>
              <a:rPr lang="en-US" sz="2800" dirty="0"/>
            </a:br>
            <a:endParaRPr lang="en-US" sz="2800" dirty="0"/>
          </a:p>
          <a:p>
            <a:pPr lvl="2"/>
            <a:r>
              <a:rPr lang="en-US" sz="2800" dirty="0"/>
              <a:t>Pregnancy &amp; Child Birth</a:t>
            </a:r>
            <a:br>
              <a:rPr lang="en-US" sz="2800" dirty="0"/>
            </a:br>
            <a:endParaRPr lang="en-US" sz="2800" dirty="0"/>
          </a:p>
          <a:p>
            <a:pPr lvl="2"/>
            <a:r>
              <a:rPr lang="en-US" sz="2800" dirty="0"/>
              <a:t>Language Barriers</a:t>
            </a:r>
            <a:br>
              <a:rPr lang="en-US" sz="2800" dirty="0"/>
            </a:br>
            <a:endParaRPr lang="en-US" sz="2800" dirty="0"/>
          </a:p>
          <a:p>
            <a:pPr lvl="2"/>
            <a:r>
              <a:rPr lang="en-US" sz="2800" dirty="0"/>
              <a:t>Non-Verbal Behavior </a:t>
            </a:r>
            <a:br>
              <a:rPr lang="en-US" sz="2800" dirty="0"/>
            </a:br>
            <a:r>
              <a:rPr lang="en-US" sz="2800" dirty="0"/>
              <a:t>                  Eye-contact, Touch 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B0292-50B3-4F29-A59E-BE3E3D726D86}"/>
              </a:ext>
            </a:extLst>
          </p:cNvPr>
          <p:cNvSpPr txBox="1"/>
          <p:nvPr/>
        </p:nvSpPr>
        <p:spPr>
          <a:xfrm>
            <a:off x="-2687174" y="6172200"/>
            <a:ext cx="10525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2" tooltip="https://commons.wikimedia.org/wiki/File:Doctor_consults_with_patient_(2).jpg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3" tooltip="https://creativecommons.org/licenses/by-sa/3.0/"/>
              </a:rPr>
              <a:t>CC BY-SA</a:t>
            </a:r>
            <a:endParaRPr lang="en-CA" sz="900"/>
          </a:p>
        </p:txBody>
      </p:sp>
      <p:pic>
        <p:nvPicPr>
          <p:cNvPr id="11" name="Picture 10" descr="A picture containing person, person, indoor, looking&#10;&#10;Description automatically generated">
            <a:extLst>
              <a:ext uri="{FF2B5EF4-FFF2-40B4-BE49-F238E27FC236}">
                <a16:creationId xmlns:a16="http://schemas.microsoft.com/office/drawing/2014/main" id="{1EA261FF-65AD-4277-85AA-48A093B69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17661" y="1066800"/>
            <a:ext cx="3810000" cy="21193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8BE5F2-2256-464D-9515-3808321FD51F}"/>
              </a:ext>
            </a:extLst>
          </p:cNvPr>
          <p:cNvSpPr txBox="1"/>
          <p:nvPr/>
        </p:nvSpPr>
        <p:spPr>
          <a:xfrm>
            <a:off x="7940168" y="3232533"/>
            <a:ext cx="31649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5" tooltip="https://www.studentdoctor.net/2018/12/13/lessons-patients-teach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6" tooltip="https://creativecommons.org/licenses/by-nc-sa/3.0/"/>
              </a:rPr>
              <a:t>CC BY-SA-NC</a:t>
            </a:r>
            <a:endParaRPr lang="en-CA" sz="900" dirty="0"/>
          </a:p>
        </p:txBody>
      </p:sp>
      <p:pic>
        <p:nvPicPr>
          <p:cNvPr id="17" name="Picture 1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A080A6D-D936-4FA1-BAA1-47486F65E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617661" y="3607638"/>
            <a:ext cx="3635198" cy="27263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7F07BA-B2C6-45D2-81E6-0EF78C6416BF}"/>
              </a:ext>
            </a:extLst>
          </p:cNvPr>
          <p:cNvSpPr txBox="1"/>
          <p:nvPr/>
        </p:nvSpPr>
        <p:spPr>
          <a:xfrm>
            <a:off x="7444879" y="6334036"/>
            <a:ext cx="3243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8" tooltip="http://tauranga.kete.net.nz/tauranga_hospital_centenary/topics/show/2279-maori-health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9" tooltip="https://creativecommons.org/licenses/by-nc/3.0/"/>
              </a:rPr>
              <a:t>CC BY-NC</a:t>
            </a:r>
            <a:endParaRPr lang="en-CA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40750" cy="685800"/>
          </a:xfrm>
        </p:spPr>
        <p:txBody>
          <a:bodyPr/>
          <a:lstStyle/>
          <a:p>
            <a:r>
              <a:rPr lang="en-US" sz="3200" b="1"/>
              <a:t>Implications for Treatments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34715" y="990601"/>
            <a:ext cx="6205928" cy="563879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b="1" u="sng" dirty="0">
                <a:solidFill>
                  <a:schemeClr val="hlink"/>
                </a:solidFill>
              </a:rPr>
              <a:t>Inter-cultural Miscommunication?</a:t>
            </a:r>
            <a:br>
              <a:rPr lang="en-US" sz="2400" b="1" u="sng" dirty="0">
                <a:solidFill>
                  <a:schemeClr val="hlink"/>
                </a:solidFill>
              </a:rPr>
            </a:br>
            <a:endParaRPr lang="en-US" sz="2400" b="1" u="sng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/>
              <a:t>Vietnamese</a:t>
            </a:r>
            <a:r>
              <a:rPr lang="en-US" sz="2400" dirty="0"/>
              <a:t> words that translate </a:t>
            </a:r>
            <a:br>
              <a:rPr lang="en-US" sz="2400" dirty="0"/>
            </a:br>
            <a:r>
              <a:rPr lang="en-US" sz="2400" b="1" u="sng" dirty="0">
                <a:solidFill>
                  <a:schemeClr val="hlink"/>
                </a:solidFill>
              </a:rPr>
              <a:t>"</a:t>
            </a:r>
            <a:r>
              <a:rPr lang="en-US" sz="2400" b="1" i="1" u="sng" dirty="0">
                <a:solidFill>
                  <a:schemeClr val="hlink"/>
                </a:solidFill>
              </a:rPr>
              <a:t>feeling hot</a:t>
            </a:r>
            <a:r>
              <a:rPr lang="en-US" sz="2400" b="1" u="sng" dirty="0">
                <a:solidFill>
                  <a:schemeClr val="hlink"/>
                </a:solidFill>
              </a:rPr>
              <a:t>"</a:t>
            </a:r>
            <a:r>
              <a:rPr lang="en-US" sz="2400" dirty="0"/>
              <a:t> </a:t>
            </a:r>
            <a:r>
              <a:rPr lang="en-US" sz="2400" u="sng" dirty="0"/>
              <a:t>don't mean "fever".</a:t>
            </a: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/>
              <a:t>What they mean is </a:t>
            </a:r>
            <a:r>
              <a:rPr lang="en-US" sz="2400" i="1" dirty="0">
                <a:solidFill>
                  <a:schemeClr val="hlink"/>
                </a:solidFill>
              </a:rPr>
              <a:t>"I don't feel well"</a:t>
            </a:r>
            <a:r>
              <a:rPr lang="en-US" sz="2400" dirty="0"/>
              <a:t> and generalized malaise.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If Vietnamese patients are asked, </a:t>
            </a:r>
            <a:br>
              <a:rPr lang="en-US" sz="2400" dirty="0"/>
            </a:br>
            <a:r>
              <a:rPr lang="en-US" sz="2400" i="1" dirty="0">
                <a:solidFill>
                  <a:schemeClr val="hlink"/>
                </a:solidFill>
              </a:rPr>
              <a:t>"Have you ever had hepatitis?"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the translator may translate that into </a:t>
            </a:r>
            <a:r>
              <a:rPr lang="en-US" sz="2400" u="sng" dirty="0"/>
              <a:t>"liver disease"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hlink"/>
                </a:solidFill>
              </a:rPr>
              <a:t>liver disease in Vietnam means itching…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Similarly, the kidney is the center of sexual potency to Indo-Chinese and Vietnamese, and therefore </a:t>
            </a:r>
            <a:br>
              <a:rPr lang="en-US" sz="2400" dirty="0"/>
            </a:br>
            <a:r>
              <a:rPr lang="en-US" sz="2400" u="sng" dirty="0">
                <a:solidFill>
                  <a:schemeClr val="hlink"/>
                </a:solidFill>
              </a:rPr>
              <a:t>"kidney trouble"</a:t>
            </a:r>
            <a:r>
              <a:rPr lang="en-US" sz="2400" dirty="0"/>
              <a:t> may mean </a:t>
            </a:r>
            <a:r>
              <a:rPr lang="en-US" sz="2400" u="sng" dirty="0">
                <a:solidFill>
                  <a:schemeClr val="hlink"/>
                </a:solidFill>
              </a:rPr>
              <a:t>decreased libido or other sexual difficulty. </a:t>
            </a:r>
          </a:p>
        </p:txBody>
      </p:sp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4F551D2-DBB3-457C-872E-47954D8F5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73097" y="480865"/>
            <a:ext cx="1626980" cy="22994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C28868-2C8A-4AEF-A446-D1D81846994F}"/>
              </a:ext>
            </a:extLst>
          </p:cNvPr>
          <p:cNvSpPr txBox="1"/>
          <p:nvPr/>
        </p:nvSpPr>
        <p:spPr>
          <a:xfrm>
            <a:off x="7715884" y="2917179"/>
            <a:ext cx="29902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blog.hotwhopper.com/2013/05/earth-in-grip-of-fever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/3.0/"/>
              </a:rPr>
              <a:t>CC BY</a:t>
            </a:r>
            <a:endParaRPr lang="en-CA" sz="900" dirty="0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5ACE815F-1763-4EB1-A888-5D1D2144D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22440" y="3690014"/>
            <a:ext cx="4777104" cy="2687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A5C88C-FF7A-4A26-B763-FD09C7CE7FAE}"/>
              </a:ext>
            </a:extLst>
          </p:cNvPr>
          <p:cNvSpPr txBox="1"/>
          <p:nvPr/>
        </p:nvSpPr>
        <p:spPr>
          <a:xfrm>
            <a:off x="7414896" y="6522733"/>
            <a:ext cx="4777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s://www.peoplematters.in/article/culture/6-elements-that-are-critical-to-intercultural-negotiation-17463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-nc-sa/3.0/"/>
              </a:rPr>
              <a:t>CC BY-SA-NC</a:t>
            </a:r>
            <a:endParaRPr lang="en-CA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40750" cy="685800"/>
          </a:xfrm>
        </p:spPr>
        <p:txBody>
          <a:bodyPr/>
          <a:lstStyle/>
          <a:p>
            <a:r>
              <a:rPr lang="en-US" sz="3200" b="1" dirty="0"/>
              <a:t>Implications for Treatments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3748" y="930640"/>
            <a:ext cx="6571688" cy="56387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/>
              <a:t>Some Eastern tradition</a:t>
            </a:r>
            <a:r>
              <a:rPr lang="en-US" sz="2400" dirty="0"/>
              <a:t> is rooted in beliefs that women must rest after having a baby. </a:t>
            </a:r>
            <a:br>
              <a:rPr lang="en-US" sz="2400" dirty="0"/>
            </a:br>
            <a:r>
              <a:rPr lang="en-US" sz="2400" dirty="0"/>
              <a:t> They often lay on a </a:t>
            </a:r>
            <a:r>
              <a:rPr lang="en-US" sz="2400" b="1" dirty="0"/>
              <a:t>bed that has hot coal under it for heat. </a:t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dirty="0"/>
              <a:t>The practice is based on belief that heat is good for some ailments and cold is good for others.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 In </a:t>
            </a:r>
            <a:r>
              <a:rPr lang="en-US" sz="2400" u="sng" dirty="0"/>
              <a:t>Western cultures</a:t>
            </a:r>
            <a:r>
              <a:rPr lang="en-US" sz="2400" dirty="0"/>
              <a:t>, this may be problematic because the hygiene of postpartum patients is important part of discharge instructions and </a:t>
            </a:r>
            <a:r>
              <a:rPr lang="en-US" sz="2400" b="1" u="sng" dirty="0"/>
              <a:t>women are encouraged to shower. </a:t>
            </a:r>
            <a:br>
              <a:rPr lang="en-US" sz="2400" b="1" u="sng" dirty="0"/>
            </a:br>
            <a:endParaRPr lang="en-US" sz="2400" b="1" u="sng" dirty="0"/>
          </a:p>
          <a:p>
            <a:pPr>
              <a:lnSpc>
                <a:spcPct val="80000"/>
              </a:lnSpc>
            </a:pPr>
            <a:r>
              <a:rPr lang="en-US" sz="2400" dirty="0"/>
              <a:t> This </a:t>
            </a:r>
            <a:r>
              <a:rPr lang="en-US" sz="2400" b="1" dirty="0"/>
              <a:t>intervention with water that at times can be cold is </a:t>
            </a:r>
            <a:r>
              <a:rPr lang="en-US" sz="2400" b="1" u="sng" dirty="0"/>
              <a:t>not always acceptable to women from these cultures</a:t>
            </a:r>
            <a:r>
              <a:rPr lang="en-US" sz="2400" u="sng" dirty="0"/>
              <a:t> </a:t>
            </a:r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6F6C5B9-31DA-458B-9E89-8E5D67360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09875" y="1855221"/>
            <a:ext cx="3048000" cy="2609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0C5305-B39B-4DB1-98AD-76077E2A1D06}"/>
              </a:ext>
            </a:extLst>
          </p:cNvPr>
          <p:cNvSpPr txBox="1"/>
          <p:nvPr/>
        </p:nvSpPr>
        <p:spPr>
          <a:xfrm>
            <a:off x="7809875" y="4616130"/>
            <a:ext cx="31923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mylittleoneandme-debolina-raja-gupta.blogspot.com/2011/04/saloni-and-vasants-baby-birth-story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nd/3.0/"/>
              </a:rPr>
              <a:t>CC BY-NC-ND</a:t>
            </a:r>
            <a:endParaRPr lang="en-CA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7502-2850-43AB-A1AA-F5B9740A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0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Covid-19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Role of Culture in Compliance to Health Orders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0904-4D2B-42D7-84C2-B86337C0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4" y="1259174"/>
            <a:ext cx="11557416" cy="5233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“</a:t>
            </a:r>
            <a:r>
              <a:rPr lang="en-US" sz="2400" b="1" dirty="0"/>
              <a:t>Tight”</a:t>
            </a:r>
            <a:r>
              <a:rPr lang="en-US" sz="2400" dirty="0"/>
              <a:t> and </a:t>
            </a:r>
            <a:r>
              <a:rPr lang="en-US" sz="2400" b="1" dirty="0"/>
              <a:t>“Loose”</a:t>
            </a:r>
            <a:r>
              <a:rPr lang="en-US" sz="2400" dirty="0"/>
              <a:t>  Cultures:</a:t>
            </a:r>
            <a:br>
              <a:rPr lang="en-US" sz="2400" dirty="0"/>
            </a:br>
            <a:r>
              <a:rPr lang="en-US" sz="2400" dirty="0"/>
              <a:t>     Gelfand, Raver, Nishii, Leslie, &amp; </a:t>
            </a:r>
            <a:r>
              <a:rPr lang="en-US" sz="2400" dirty="0" err="1"/>
              <a:t>Lun</a:t>
            </a:r>
            <a:r>
              <a:rPr lang="en-US" sz="2400" dirty="0"/>
              <a:t> (2011)</a:t>
            </a:r>
            <a:br>
              <a:rPr lang="en-US" sz="2400" dirty="0"/>
            </a:br>
            <a:r>
              <a:rPr lang="en-US" sz="2400" dirty="0"/>
              <a:t>      33 nations study   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b="1" dirty="0"/>
              <a:t>Tight cultures </a:t>
            </a:r>
            <a:br>
              <a:rPr lang="en-US" sz="2400" dirty="0"/>
            </a:br>
            <a:r>
              <a:rPr lang="en-US" sz="2400" dirty="0"/>
              <a:t>    - strong social norms</a:t>
            </a:r>
            <a:br>
              <a:rPr lang="en-US" sz="2400" dirty="0"/>
            </a:br>
            <a:r>
              <a:rPr lang="en-US" sz="2400" dirty="0"/>
              <a:t>    - high acceptance of behavioral constrains</a:t>
            </a:r>
            <a:br>
              <a:rPr lang="en-US" sz="2400" dirty="0"/>
            </a:br>
            <a:r>
              <a:rPr lang="en-US" sz="2400" dirty="0"/>
              <a:t>     -low tolerance for deviant behavior</a:t>
            </a:r>
            <a:br>
              <a:rPr lang="en-US" sz="2400" dirty="0"/>
            </a:br>
            <a:r>
              <a:rPr lang="en-US" sz="2400" dirty="0"/>
              <a:t>      e.g., Japan, Singapore,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b="1" dirty="0"/>
              <a:t>Loose cultures</a:t>
            </a:r>
            <a:br>
              <a:rPr lang="en-US" sz="2400" b="1" dirty="0"/>
            </a:br>
            <a:r>
              <a:rPr lang="en-US" sz="2400" b="1" dirty="0"/>
              <a:t>    - </a:t>
            </a:r>
            <a:r>
              <a:rPr lang="en-US" sz="2400" dirty="0"/>
              <a:t>weak social norms </a:t>
            </a:r>
            <a:br>
              <a:rPr lang="en-US" sz="2400" dirty="0"/>
            </a:br>
            <a:r>
              <a:rPr lang="en-US" sz="2400" dirty="0"/>
              <a:t>     - high tolerance of deviant behavior</a:t>
            </a:r>
            <a:br>
              <a:rPr lang="en-US" sz="2400" dirty="0"/>
            </a:br>
            <a:r>
              <a:rPr lang="en-US" sz="2400" dirty="0"/>
              <a:t>     - low acceptance of behavioral constrain</a:t>
            </a:r>
            <a:br>
              <a:rPr lang="en-US" sz="2400" dirty="0"/>
            </a:br>
            <a:r>
              <a:rPr lang="en-US" sz="2400" dirty="0"/>
              <a:t>e.g., USA, Netherland</a:t>
            </a:r>
          </a:p>
        </p:txBody>
      </p:sp>
      <p:pic>
        <p:nvPicPr>
          <p:cNvPr id="12" name="Picture 11" descr="A picture containing child, young, little, holding&#10;&#10;Description automatically generated">
            <a:extLst>
              <a:ext uri="{FF2B5EF4-FFF2-40B4-BE49-F238E27FC236}">
                <a16:creationId xmlns:a16="http://schemas.microsoft.com/office/drawing/2014/main" id="{4ED65D32-5C5C-4D7D-AC09-848B39F42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2153222"/>
            <a:ext cx="5853554" cy="29267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50108B-867E-4B4F-A663-C0073A33E419}"/>
              </a:ext>
            </a:extLst>
          </p:cNvPr>
          <p:cNvSpPr txBox="1"/>
          <p:nvPr/>
        </p:nvSpPr>
        <p:spPr>
          <a:xfrm>
            <a:off x="7062813" y="5079999"/>
            <a:ext cx="3919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riadzany.blogspot.com/2020/04/morocco-says-masks-must-be-worn-latest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31606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4243-B3D3-4744-AC7D-592F07F6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89" y="280686"/>
            <a:ext cx="6874042" cy="86121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Health Beliefs and Practice: China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5EA0-B7E0-4E11-9952-C41C10AB7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7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core beliefs are rooted in </a:t>
            </a:r>
            <a:r>
              <a:rPr lang="en-US" sz="3600" b="1" dirty="0"/>
              <a:t>“CHI”  </a:t>
            </a:r>
            <a:r>
              <a:rPr lang="en-US" dirty="0"/>
              <a:t>( life Energy )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3260C87-2992-4DD0-ABB8-1E70CED92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968" b="34682"/>
          <a:stretch/>
        </p:blipFill>
        <p:spPr>
          <a:xfrm>
            <a:off x="1091933" y="3429000"/>
            <a:ext cx="2484019" cy="1897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2EC6B7-1D5E-4B4D-9400-1C63C620CC6F}"/>
              </a:ext>
            </a:extLst>
          </p:cNvPr>
          <p:cNvSpPr txBox="1"/>
          <p:nvPr/>
        </p:nvSpPr>
        <p:spPr>
          <a:xfrm>
            <a:off x="904675" y="5485271"/>
            <a:ext cx="3211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www.egreenway.com/taichichuan/esb.htm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nd/3.0/"/>
              </a:rPr>
              <a:t>CC BY-NC-ND</a:t>
            </a:r>
            <a:endParaRPr lang="en-CA" sz="900" dirty="0"/>
          </a:p>
        </p:txBody>
      </p:sp>
      <p:pic>
        <p:nvPicPr>
          <p:cNvPr id="10" name="Picture 9" descr="A drawing of a person&#10;&#10;Description automatically generated">
            <a:extLst>
              <a:ext uri="{FF2B5EF4-FFF2-40B4-BE49-F238E27FC236}">
                <a16:creationId xmlns:a16="http://schemas.microsoft.com/office/drawing/2014/main" id="{8702916E-F0CE-4376-BA25-FD787718F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49665" y="1269710"/>
            <a:ext cx="1981200" cy="472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5FE7BA-5F41-4926-BE81-9BBCC5BC1D3E}"/>
              </a:ext>
            </a:extLst>
          </p:cNvPr>
          <p:cNvSpPr txBox="1"/>
          <p:nvPr/>
        </p:nvSpPr>
        <p:spPr>
          <a:xfrm>
            <a:off x="5244421" y="6061547"/>
            <a:ext cx="31661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://chinesemedicinebristol.blogspot.com/p/chinese-medicine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-nc/3.0/"/>
              </a:rPr>
              <a:t>CC BY-NC</a:t>
            </a:r>
            <a:endParaRPr lang="en-CA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6101C3-7739-4421-9742-A12BF60D2F5A}"/>
              </a:ext>
            </a:extLst>
          </p:cNvPr>
          <p:cNvSpPr txBox="1"/>
          <p:nvPr/>
        </p:nvSpPr>
        <p:spPr>
          <a:xfrm>
            <a:off x="7975130" y="2353456"/>
            <a:ext cx="3378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Belief that Chi flows through the meridian “channels” in the body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6188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4CBB-2A5B-4531-868E-A24138460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528" y="278983"/>
            <a:ext cx="4873052" cy="8041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Chinese Health Beliefs 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56577-EE32-4304-A4FE-4418676D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1364104"/>
            <a:ext cx="5601325" cy="4690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Imbalance or blockage of </a:t>
            </a:r>
            <a:r>
              <a:rPr lang="en-US" b="1" dirty="0"/>
              <a:t>Chi </a:t>
            </a:r>
            <a:r>
              <a:rPr lang="en-US" dirty="0"/>
              <a:t>is believed to be the cause of illness.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Massage, Acupuncture,  Tai-Chi</a:t>
            </a:r>
            <a:br>
              <a:rPr lang="en-US" dirty="0"/>
            </a:br>
            <a:r>
              <a:rPr lang="en-US" dirty="0"/>
              <a:t>practices are aimed at restoring and maintaining the flow of </a:t>
            </a:r>
            <a:r>
              <a:rPr lang="en-US" b="1" dirty="0"/>
              <a:t>Chi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dirty="0"/>
              <a:t>Treatment includes illness-specific soups made from natural herbs, dried insects, animal parts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en-CA" dirty="0"/>
          </a:p>
        </p:txBody>
      </p:sp>
      <p:pic>
        <p:nvPicPr>
          <p:cNvPr id="5" name="Picture 4" descr="A statue of a person&#10;&#10;Description automatically generated">
            <a:extLst>
              <a:ext uri="{FF2B5EF4-FFF2-40B4-BE49-F238E27FC236}">
                <a16:creationId xmlns:a16="http://schemas.microsoft.com/office/drawing/2014/main" id="{17C69B2B-FC2F-4564-926D-74C5A4FA8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84997" y="1067357"/>
            <a:ext cx="4067331" cy="2270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642A1-1920-4A66-91D0-7C247A94F31F}"/>
              </a:ext>
            </a:extLst>
          </p:cNvPr>
          <p:cNvSpPr txBox="1"/>
          <p:nvPr/>
        </p:nvSpPr>
        <p:spPr>
          <a:xfrm>
            <a:off x="7211398" y="34290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www.wired.it/scienza/medicina/2016/05/09/scienza-tai-chi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nd/3.0/"/>
              </a:rPr>
              <a:t>CC BY-NC-ND</a:t>
            </a:r>
            <a:endParaRPr lang="en-CA" sz="900" dirty="0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AEA5A8E4-8A0A-46B1-AD0B-AA9484225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11398" y="3750548"/>
            <a:ext cx="3387643" cy="22104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8747C7-D603-4AFD-A1D5-A5F2D9ABCBD3}"/>
              </a:ext>
            </a:extLst>
          </p:cNvPr>
          <p:cNvSpPr txBox="1"/>
          <p:nvPr/>
        </p:nvSpPr>
        <p:spPr>
          <a:xfrm>
            <a:off x="7142328" y="6185063"/>
            <a:ext cx="3387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://www.quantumday.com/2012/04/dna-sequencing-technology-used-to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-nc-sa/3.0/"/>
              </a:rPr>
              <a:t>CC BY-SA-NC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03190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60950" y="228468"/>
            <a:ext cx="6945429" cy="99621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Yoga and Ayurveda: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Health System of Ancient India 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463040"/>
            <a:ext cx="5884259" cy="502983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Holistic- Similar to Hippocrates </a:t>
            </a:r>
            <a:br>
              <a:rPr lang="en-US" dirty="0"/>
            </a:br>
            <a:r>
              <a:rPr lang="en-US" dirty="0"/>
              <a:t>Integrated approach to  “Body &amp; Mind”</a:t>
            </a:r>
            <a:br>
              <a:rPr lang="en-US" dirty="0"/>
            </a:br>
            <a:r>
              <a:rPr lang="en-US" dirty="0"/>
              <a:t> </a:t>
            </a:r>
          </a:p>
          <a:p>
            <a:pPr lvl="1"/>
            <a:r>
              <a:rPr lang="en-US" dirty="0"/>
              <a:t>Cleansing of the mind and the body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Balancing the mind and the body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Natural remedies- Herbs, Massage, Yoga,  </a:t>
            </a:r>
          </a:p>
        </p:txBody>
      </p:sp>
      <p:pic>
        <p:nvPicPr>
          <p:cNvPr id="6" name="Picture 5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964A151-2A4D-48A4-A861-09B5F86D5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23968" y="472122"/>
            <a:ext cx="3988703" cy="2455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C81C9A-C288-4001-9345-FD562ED16D9E}"/>
              </a:ext>
            </a:extLst>
          </p:cNvPr>
          <p:cNvSpPr txBox="1"/>
          <p:nvPr/>
        </p:nvSpPr>
        <p:spPr>
          <a:xfrm>
            <a:off x="7924799" y="2951004"/>
            <a:ext cx="2987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grimmly2007.blogspot.com/2015/06/yesterdays-first-international-yoga-day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/3.0/"/>
              </a:rPr>
              <a:t>CC BY</a:t>
            </a:r>
            <a:endParaRPr lang="en-CA" sz="900" dirty="0"/>
          </a:p>
        </p:txBody>
      </p:sp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27C91A4-4E15-4E8C-AD79-02BB11751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44125" y="3436005"/>
            <a:ext cx="2777316" cy="2536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624F4A-1F6C-4D08-9BB4-86EA329B3ECF}"/>
              </a:ext>
            </a:extLst>
          </p:cNvPr>
          <p:cNvSpPr txBox="1"/>
          <p:nvPr/>
        </p:nvSpPr>
        <p:spPr>
          <a:xfrm>
            <a:off x="8534963" y="5922507"/>
            <a:ext cx="31956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s://www.indianetzone.com/1/bhadrasana.htm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-nc-nd/3.0/"/>
              </a:rPr>
              <a:t>CC BY-NC-ND</a:t>
            </a:r>
            <a:endParaRPr lang="en-CA" sz="90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5257D48-DAF0-47D2-B327-9D25714CBA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679645" y="3367459"/>
            <a:ext cx="1952898" cy="12574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2AA7D4-7323-4AA8-B3A1-14D4DB32EA48}"/>
              </a:ext>
            </a:extLst>
          </p:cNvPr>
          <p:cNvSpPr txBox="1"/>
          <p:nvPr/>
        </p:nvSpPr>
        <p:spPr>
          <a:xfrm>
            <a:off x="6112859" y="4654765"/>
            <a:ext cx="2987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9" tooltip="https://commons.wikimedia.org/wiki/File:Om_symbol.png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10" tooltip="https://creativecommons.org/licenses/by-sa/3.0/"/>
              </a:rPr>
              <a:t>CC BY-SA</a:t>
            </a:r>
            <a:endParaRPr lang="en-CA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1062</Words>
  <Application>Microsoft Office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Culture and Health </vt:lpstr>
      <vt:lpstr>Health Belief Systems</vt:lpstr>
      <vt:lpstr>Diversity in the Health Care System</vt:lpstr>
      <vt:lpstr>Implications for Treatments</vt:lpstr>
      <vt:lpstr>Implications for Treatments</vt:lpstr>
      <vt:lpstr>Covid-19 :Role of Culture in Compliance to Health Orders</vt:lpstr>
      <vt:lpstr>Health Beliefs and Practice: China</vt:lpstr>
      <vt:lpstr>Chinese Health Beliefs </vt:lpstr>
      <vt:lpstr>Yoga and Ayurveda: Health System of Ancient India </vt:lpstr>
      <vt:lpstr>YOGA System of India : A holistic System for the mind and the body</vt:lpstr>
      <vt:lpstr>Yoga System of India </vt:lpstr>
      <vt:lpstr>Health Beliefs in India </vt:lpstr>
      <vt:lpstr>Indigenous Health  </vt:lpstr>
      <vt:lpstr>Indigenous Health Beliefs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and Health</dc:title>
  <dc:creator>Gira Bhatt</dc:creator>
  <cp:lastModifiedBy>Gira Bhatt</cp:lastModifiedBy>
  <cp:revision>25</cp:revision>
  <dcterms:created xsi:type="dcterms:W3CDTF">2020-11-23T19:56:15Z</dcterms:created>
  <dcterms:modified xsi:type="dcterms:W3CDTF">2020-12-06T04:43:50Z</dcterms:modified>
</cp:coreProperties>
</file>