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303" r:id="rId3"/>
    <p:sldId id="260" r:id="rId4"/>
    <p:sldId id="261" r:id="rId5"/>
    <p:sldId id="264" r:id="rId6"/>
    <p:sldId id="265" r:id="rId7"/>
    <p:sldId id="263" r:id="rId8"/>
    <p:sldId id="304" r:id="rId9"/>
    <p:sldId id="310" r:id="rId10"/>
    <p:sldId id="307" r:id="rId11"/>
    <p:sldId id="308" r:id="rId12"/>
    <p:sldId id="30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6" d="100"/>
          <a:sy n="86" d="100"/>
        </p:scale>
        <p:origin x="96" y="6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A38879-3FF1-43CC-B4F8-5573B50E745F}" type="datetimeFigureOut">
              <a:rPr lang="en-CA" smtClean="0"/>
              <a:t>05-Dec-2020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08857-219B-440E-8164-0D9D57B2310F}" type="slidenum">
              <a:rPr lang="en-CA" smtClean="0"/>
              <a:t>‹#›</a:t>
            </a:fld>
            <a:endParaRPr lang="en-CA"/>
          </a:p>
        </p:txBody>
      </p:sp>
    </p:spTree>
    <p:extLst>
      <p:ext uri="{BB962C8B-B14F-4D97-AF65-F5344CB8AC3E}">
        <p14:creationId xmlns:p14="http://schemas.microsoft.com/office/powerpoint/2010/main" val="3965859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flickr.com/photos/dawolf/5078917287/"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creativecommons.org/licenses/by-nc/3.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ixabay.com/en/woman-face-contour-empty-burnout-65061/"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creativecommons.org/publicdomain/zero/1.0/" TargetMode="External"/><Relationship Id="rId4" Type="http://schemas.openxmlformats.org/officeDocument/2006/relationships/hyperlink" Target="https://pixabay.com/en/users/geralt-930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hyperlink" Target="https://pixabay.com/en/belly-body-calories-diet-exercise-2354/" TargetMode="External"/><Relationship Id="rId7" Type="http://schemas.openxmlformats.org/officeDocument/2006/relationships/hyperlink" Target="http://aquaintperspective.blogspot.com/2014/03/lakme-fashion-week-summer-resort-2014_20.html"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creativecommons.org/publicdomain/zero/1.0/" TargetMode="External"/><Relationship Id="rId5" Type="http://schemas.openxmlformats.org/officeDocument/2006/relationships/hyperlink" Target="https://pixabay.com/en/users/Fotorech-5554393/" TargetMode="External"/><Relationship Id="rId4" Type="http://schemas.openxmlformats.org/officeDocument/2006/relationships/hyperlink" Target="https://pixabay.com/en/pregnant-pregnant-woman-m-mother-2640994/" TargetMode="External"/><Relationship Id="rId9" Type="http://schemas.openxmlformats.org/officeDocument/2006/relationships/hyperlink" Target="https://pixabay.com/en/users/PublicDomainPictures-14/"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romancemeetslife.com/2014/07/official-photos-from-my-big-nigerian.html" TargetMode="External"/><Relationship Id="rId3" Type="http://schemas.openxmlformats.org/officeDocument/2006/relationships/hyperlink" Target="http://getglamorous.blogspot.com/2009/07/jean-paul-gaultier-fall-2009-couture.html" TargetMode="External"/><Relationship Id="rId7" Type="http://schemas.openxmlformats.org/officeDocument/2006/relationships/hyperlink" Target="http://carmencarrascoblog.blogspot.com.es/"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creativecommons.org/licenses/by-nc/3.0/" TargetMode="External"/><Relationship Id="rId5" Type="http://schemas.openxmlformats.org/officeDocument/2006/relationships/hyperlink" Target="http://ohjapan1.blogspot.com/p/about-kimono_06.html" TargetMode="External"/><Relationship Id="rId10" Type="http://schemas.openxmlformats.org/officeDocument/2006/relationships/hyperlink" Target="https://creativecommons.org/licenses/by-nc-sa/3.0/" TargetMode="External"/><Relationship Id="rId4" Type="http://schemas.openxmlformats.org/officeDocument/2006/relationships/hyperlink" Target="https://creativecommons.org/licenses/by-nc-nd/3.0/" TargetMode="External"/><Relationship Id="rId9" Type="http://schemas.openxmlformats.org/officeDocument/2006/relationships/hyperlink" Target="https://durak.org/photos/seandreilinger/4899945220/new-colors-navajo-tattoo"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200" dirty="0">
                <a:hlinkClick r:id="rId3" tooltip="http://www.flickr.com/photos/dawolf/5078917287/"/>
              </a:rPr>
              <a:t>This Photo</a:t>
            </a:r>
            <a:r>
              <a:rPr lang="en-CA" sz="1200" dirty="0"/>
              <a:t> by Unknown Author is licensed under </a:t>
            </a:r>
            <a:r>
              <a:rPr lang="en-CA" sz="1200" dirty="0">
                <a:hlinkClick r:id="rId4" tooltip="https://creativecommons.org/licenses/by-nc/3.0/"/>
              </a:rPr>
              <a:t>CC BY-NC</a:t>
            </a:r>
            <a:endParaRPr b="0"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https://pixabay.com/en/vitruvian-man-anatomy-science-151866/</a:t>
            </a:r>
            <a:endParaRPr b="0" dirty="0"/>
          </a:p>
        </p:txBody>
      </p:sp>
      <p:sp>
        <p:nvSpPr>
          <p:cNvPr id="168" name="Google Shape;16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Image from: </a:t>
            </a:r>
            <a:r>
              <a:rPr lang="en-US" sz="1200" b="0" i="0" u="sng" strike="noStrike" cap="none" dirty="0">
                <a:solidFill>
                  <a:schemeClr val="hlink"/>
                </a:solidFill>
                <a:latin typeface="Calibri"/>
                <a:ea typeface="Calibri"/>
                <a:cs typeface="Calibri"/>
                <a:sym typeface="Calibri"/>
                <a:hlinkClick r:id="rId3"/>
              </a:rPr>
              <a:t>https://pixabay.com/en/woman-face-contour-empty-burnout-65061/</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dirty="0"/>
          </a:p>
          <a:p>
            <a:pPr marL="0" marR="0" lvl="0" indent="0" algn="l" rtl="0">
              <a:spcBef>
                <a:spcPts val="0"/>
              </a:spcBef>
              <a:spcAft>
                <a:spcPts val="0"/>
              </a:spcAft>
              <a:buClr>
                <a:schemeClr val="dk1"/>
              </a:buClr>
              <a:buSzPts val="1100"/>
              <a:buFont typeface="Arial"/>
              <a:buNone/>
            </a:pPr>
            <a:r>
              <a:rPr lang="en-US" sz="1000" u="sng" dirty="0">
                <a:solidFill>
                  <a:srgbClr val="0000FF"/>
                </a:solidFill>
                <a:highlight>
                  <a:srgbClr val="FFFFFF"/>
                </a:highlight>
                <a:latin typeface="Arial"/>
                <a:ea typeface="Arial"/>
                <a:cs typeface="Arial"/>
                <a:sym typeface="Arial"/>
                <a:hlinkClick r:id="rId3">
                  <a:extLst>
                    <a:ext uri="{A12FA001-AC4F-418D-AE19-62706E023703}">
                      <ahyp:hlinkClr xmlns:ahyp="http://schemas.microsoft.com/office/drawing/2018/hyperlinkcolor" val="tx"/>
                    </a:ext>
                  </a:extLst>
                </a:hlinkClick>
              </a:rPr>
              <a:t>"Women, Face, Contour"</a:t>
            </a:r>
            <a:r>
              <a:rPr lang="en-US" sz="1000" dirty="0">
                <a:highlight>
                  <a:srgbClr val="FFFFFF"/>
                </a:highlight>
                <a:latin typeface="Arial"/>
                <a:ea typeface="Arial"/>
                <a:cs typeface="Arial"/>
                <a:sym typeface="Arial"/>
              </a:rPr>
              <a:t> by </a:t>
            </a:r>
            <a:r>
              <a:rPr lang="en-US" sz="1000" u="sng" dirty="0" err="1">
                <a:solidFill>
                  <a:srgbClr val="0000FF"/>
                </a:solidFill>
                <a:highlight>
                  <a:srgbClr val="FFFFFF"/>
                </a:highlight>
                <a:latin typeface="Arial"/>
                <a:ea typeface="Arial"/>
                <a:cs typeface="Arial"/>
                <a:sym typeface="Arial"/>
                <a:hlinkClick r:id="rId4">
                  <a:extLst>
                    <a:ext uri="{A12FA001-AC4F-418D-AE19-62706E023703}">
                      <ahyp:hlinkClr xmlns:ahyp="http://schemas.microsoft.com/office/drawing/2018/hyperlinkcolor" val="tx"/>
                    </a:ext>
                  </a:extLst>
                </a:hlinkClick>
              </a:rPr>
              <a:t>geralt</a:t>
            </a:r>
            <a:r>
              <a:rPr lang="en-US" sz="1000" dirty="0">
                <a:highlight>
                  <a:srgbClr val="FFFFFF"/>
                </a:highlight>
                <a:latin typeface="Arial"/>
                <a:ea typeface="Arial"/>
                <a:cs typeface="Arial"/>
                <a:sym typeface="Arial"/>
              </a:rPr>
              <a:t> is in the </a:t>
            </a:r>
            <a:r>
              <a:rPr lang="en-US" sz="1000" u="sng" dirty="0">
                <a:solidFill>
                  <a:srgbClr val="0000FF"/>
                </a:solidFill>
                <a:highlight>
                  <a:srgbClr val="FFFFFF"/>
                </a:highlight>
                <a:latin typeface="Arial"/>
                <a:ea typeface="Arial"/>
                <a:cs typeface="Arial"/>
                <a:sym typeface="Arial"/>
                <a:hlinkClick r:id="rId5">
                  <a:extLst>
                    <a:ext uri="{A12FA001-AC4F-418D-AE19-62706E023703}">
                      <ahyp:hlinkClr xmlns:ahyp="http://schemas.microsoft.com/office/drawing/2018/hyperlinkcolor" val="tx"/>
                    </a:ext>
                  </a:extLst>
                </a:hlinkClick>
              </a:rPr>
              <a:t>Public Domain, CC0</a:t>
            </a:r>
            <a:endParaRPr sz="1000" u="sng" dirty="0">
              <a:solidFill>
                <a:srgbClr val="0000FF"/>
              </a:solidFill>
              <a:highlight>
                <a:srgbClr val="FFFFFF"/>
              </a:highlight>
              <a:latin typeface="Arial"/>
              <a:ea typeface="Arial"/>
              <a:cs typeface="Arial"/>
              <a:sym typeface="Arial"/>
              <a:hlinkClick r:id="" action="ppaction://noaction">
                <a:extLst>
                  <a:ext uri="{A12FA001-AC4F-418D-AE19-62706E023703}">
                    <ahyp:hlinkClr xmlns:ahyp="http://schemas.microsoft.com/office/drawing/2018/hyperlinkcolor" val="tx"/>
                  </a:ext>
                </a:extLst>
              </a:hlinkClick>
            </a:endParaRPr>
          </a:p>
          <a:p>
            <a:pPr marL="0" marR="0" lvl="0" indent="0" algn="l" rtl="0">
              <a:spcBef>
                <a:spcPts val="0"/>
              </a:spcBef>
              <a:spcAft>
                <a:spcPts val="0"/>
              </a:spcAft>
              <a:buClr>
                <a:schemeClr val="dk1"/>
              </a:buClr>
              <a:buSzPts val="1100"/>
              <a:buFont typeface="Arial"/>
              <a:buNone/>
            </a:pPr>
            <a:endParaRPr sz="1000" u="sng" dirty="0">
              <a:solidFill>
                <a:srgbClr val="0000FF"/>
              </a:solidFill>
              <a:highlight>
                <a:srgbClr val="FFFFFF"/>
              </a:highlight>
              <a:latin typeface="Arial"/>
              <a:ea typeface="Arial"/>
              <a:cs typeface="Arial"/>
              <a:sym typeface="Arial"/>
              <a:hlinkClick r:id="" action="ppaction://noaction">
                <a:extLst>
                  <a:ext uri="{A12FA001-AC4F-418D-AE19-62706E023703}">
                    <ahyp:hlinkClr xmlns:ahyp="http://schemas.microsoft.com/office/drawing/2018/hyperlinkcolor" val="tx"/>
                  </a:ext>
                </a:extLst>
              </a:hlinkClick>
            </a:endParaRPr>
          </a:p>
          <a:p>
            <a:pPr marL="0" marR="0" lvl="0" indent="0" algn="l" rtl="0">
              <a:spcBef>
                <a:spcPts val="0"/>
              </a:spcBef>
              <a:spcAft>
                <a:spcPts val="0"/>
              </a:spcAft>
              <a:buNone/>
            </a:pPr>
            <a:endParaRPr dirty="0"/>
          </a:p>
        </p:txBody>
      </p:sp>
      <p:sp>
        <p:nvSpPr>
          <p:cNvPr id="176" name="Google Shape;17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Image Juliette Bricker with permission </a:t>
            </a:r>
            <a:endParaRPr dirty="0"/>
          </a:p>
        </p:txBody>
      </p:sp>
      <p:sp>
        <p:nvSpPr>
          <p:cNvPr id="204" name="Google Shape;20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Images: https://pixabay.com/en/pregnant-pregnant-woman-m-mother-2640994/</a:t>
            </a:r>
            <a:endParaRPr b="0"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https://pixabay.com/en/art-auguste-rodin-bronze-famous-1301872/</a:t>
            </a:r>
            <a:endParaRPr b="0" dirty="0"/>
          </a:p>
          <a:p>
            <a:pPr marL="0" marR="0" lvl="0" indent="0" algn="l" rtl="0">
              <a:spcBef>
                <a:spcPts val="0"/>
              </a:spcBef>
              <a:spcAft>
                <a:spcPts val="0"/>
              </a:spcAft>
              <a:buNone/>
            </a:pPr>
            <a:r>
              <a:rPr lang="en-US" sz="1200" b="0" i="0" u="sng" strike="noStrike" cap="none" dirty="0">
                <a:solidFill>
                  <a:schemeClr val="hlink"/>
                </a:solidFill>
                <a:latin typeface="Calibri"/>
                <a:ea typeface="Calibri"/>
                <a:cs typeface="Calibri"/>
                <a:sym typeface="Calibri"/>
                <a:hlinkClick r:id="rId3"/>
              </a:rPr>
              <a:t>https://pixabay.com/en/belly-body-calories-diet-exercise-2354/</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b="0" dirty="0"/>
          </a:p>
          <a:p>
            <a:pPr marL="0" marR="0" lvl="0" indent="0" algn="l" rtl="0">
              <a:spcBef>
                <a:spcPts val="0"/>
              </a:spcBef>
              <a:spcAft>
                <a:spcPts val="0"/>
              </a:spcAft>
              <a:buSzPts val="1100"/>
              <a:buNone/>
            </a:pPr>
            <a:r>
              <a:rPr lang="en-US" sz="1000" b="0" u="sng" dirty="0">
                <a:solidFill>
                  <a:srgbClr val="0000FF"/>
                </a:solidFill>
                <a:highlight>
                  <a:srgbClr val="FFFFFF"/>
                </a:highlight>
                <a:latin typeface="Arial"/>
                <a:ea typeface="Arial"/>
                <a:cs typeface="Arial"/>
                <a:sym typeface="Arial"/>
                <a:hlinkClick r:id="rId4">
                  <a:extLst>
                    <a:ext uri="{A12FA001-AC4F-418D-AE19-62706E023703}">
                      <ahyp:hlinkClr xmlns:ahyp="http://schemas.microsoft.com/office/drawing/2018/hyperlinkcolor" val="tx"/>
                    </a:ext>
                  </a:extLst>
                </a:hlinkClick>
              </a:rPr>
              <a:t>"Pregnant, Pregnant Women"</a:t>
            </a:r>
            <a:r>
              <a:rPr lang="en-US" sz="1000" b="0" dirty="0">
                <a:highlight>
                  <a:srgbClr val="FFFFFF"/>
                </a:highlight>
                <a:latin typeface="Arial"/>
                <a:ea typeface="Arial"/>
                <a:cs typeface="Arial"/>
                <a:sym typeface="Arial"/>
              </a:rPr>
              <a:t> by </a:t>
            </a:r>
            <a:r>
              <a:rPr lang="en-US" sz="1000" b="0" u="sng" dirty="0" err="1">
                <a:solidFill>
                  <a:srgbClr val="0000FF"/>
                </a:solidFill>
                <a:highlight>
                  <a:srgbClr val="FFFFFF"/>
                </a:highlight>
                <a:latin typeface="Arial"/>
                <a:ea typeface="Arial"/>
                <a:cs typeface="Arial"/>
                <a:sym typeface="Arial"/>
                <a:hlinkClick r:id="rId5">
                  <a:extLst>
                    <a:ext uri="{A12FA001-AC4F-418D-AE19-62706E023703}">
                      <ahyp:hlinkClr xmlns:ahyp="http://schemas.microsoft.com/office/drawing/2018/hyperlinkcolor" val="tx"/>
                    </a:ext>
                  </a:extLst>
                </a:hlinkClick>
              </a:rPr>
              <a:t>Fotorech</a:t>
            </a:r>
            <a:r>
              <a:rPr lang="en-US" sz="1000" b="0" dirty="0">
                <a:highlight>
                  <a:srgbClr val="FFFFFF"/>
                </a:highlight>
                <a:latin typeface="Arial"/>
                <a:ea typeface="Arial"/>
                <a:cs typeface="Arial"/>
                <a:sym typeface="Arial"/>
              </a:rPr>
              <a:t> is in the </a:t>
            </a:r>
            <a:r>
              <a:rPr lang="en-US" sz="1000" b="0" u="sng" dirty="0">
                <a:solidFill>
                  <a:srgbClr val="0000FF"/>
                </a:solidFill>
                <a:highlight>
                  <a:srgbClr val="FFFFFF"/>
                </a:highlight>
                <a:latin typeface="Arial"/>
                <a:ea typeface="Arial"/>
                <a:cs typeface="Arial"/>
                <a:sym typeface="Arial"/>
                <a:hlinkClick r:id="rId6">
                  <a:extLst>
                    <a:ext uri="{A12FA001-AC4F-418D-AE19-62706E023703}">
                      <ahyp:hlinkClr xmlns:ahyp="http://schemas.microsoft.com/office/drawing/2018/hyperlinkcolor" val="tx"/>
                    </a:ext>
                  </a:extLst>
                </a:hlinkClick>
              </a:rPr>
              <a:t>Public Domain, CC0</a:t>
            </a:r>
            <a:endParaRPr b="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000" b="0" dirty="0">
                <a:hlinkClick r:id="rId7" tooltip="http://aquaintperspective.blogspot.com/2014/03/lakme-fashion-week-summer-resort-2014_20.html"/>
              </a:rPr>
              <a:t>This Photo</a:t>
            </a:r>
            <a:r>
              <a:rPr lang="en-CA" sz="1000" b="0" dirty="0"/>
              <a:t> by Unknown Author is licensed under </a:t>
            </a:r>
            <a:r>
              <a:rPr lang="en-CA" sz="1000" b="0" dirty="0">
                <a:hlinkClick r:id="rId8" tooltip="https://creativecommons.org/licenses/by/3.0/"/>
              </a:rPr>
              <a:t>CC BY</a:t>
            </a:r>
            <a:endParaRPr lang="en-CA" sz="1000" b="0" dirty="0"/>
          </a:p>
          <a:p>
            <a:pPr marL="0" marR="0" lvl="0" indent="0" algn="l" rtl="0">
              <a:spcBef>
                <a:spcPts val="0"/>
              </a:spcBef>
              <a:spcAft>
                <a:spcPts val="0"/>
              </a:spcAft>
              <a:buSzPts val="1100"/>
              <a:buNone/>
            </a:pPr>
            <a:endParaRPr sz="1000" u="sng" dirty="0">
              <a:solidFill>
                <a:srgbClr val="0000FF"/>
              </a:solidFill>
              <a:highlight>
                <a:srgbClr val="FFFFFF"/>
              </a:highlight>
              <a:latin typeface="Arial"/>
              <a:ea typeface="Arial"/>
              <a:cs typeface="Arial"/>
              <a:sym typeface="Arial"/>
              <a:hlinkClick r:id="rId6">
                <a:extLst>
                  <a:ext uri="{A12FA001-AC4F-418D-AE19-62706E023703}">
                    <ahyp:hlinkClr xmlns:ahyp="http://schemas.microsoft.com/office/drawing/2018/hyperlinkcolor" val="tx"/>
                  </a:ext>
                </a:extLst>
              </a:hlinkClick>
            </a:endParaRPr>
          </a:p>
          <a:p>
            <a:pPr marL="0" marR="0" lvl="0" indent="0" algn="l" rtl="0">
              <a:spcBef>
                <a:spcPts val="0"/>
              </a:spcBef>
              <a:spcAft>
                <a:spcPts val="0"/>
              </a:spcAft>
              <a:buSzPts val="1100"/>
              <a:buNone/>
            </a:pPr>
            <a:r>
              <a:rPr lang="en-US" sz="1000" u="sng" dirty="0">
                <a:solidFill>
                  <a:srgbClr val="0000FF"/>
                </a:solidFill>
                <a:highlight>
                  <a:srgbClr val="FFFFFF"/>
                </a:highlight>
                <a:latin typeface="Arial"/>
                <a:ea typeface="Arial"/>
                <a:cs typeface="Arial"/>
                <a:sym typeface="Arial"/>
                <a:hlinkClick r:id="rId3">
                  <a:extLst>
                    <a:ext uri="{A12FA001-AC4F-418D-AE19-62706E023703}">
                      <ahyp:hlinkClr xmlns:ahyp="http://schemas.microsoft.com/office/drawing/2018/hyperlinkcolor" val="tx"/>
                    </a:ext>
                  </a:extLst>
                </a:hlinkClick>
              </a:rPr>
              <a:t>"Belly, Body, Calories"</a:t>
            </a:r>
            <a:r>
              <a:rPr lang="en-US" sz="1000" dirty="0">
                <a:highlight>
                  <a:srgbClr val="FFFFFF"/>
                </a:highlight>
                <a:latin typeface="Arial"/>
                <a:ea typeface="Arial"/>
                <a:cs typeface="Arial"/>
                <a:sym typeface="Arial"/>
              </a:rPr>
              <a:t> by </a:t>
            </a:r>
            <a:r>
              <a:rPr lang="en-US" sz="1000" u="sng" dirty="0" err="1">
                <a:solidFill>
                  <a:srgbClr val="0000FF"/>
                </a:solidFill>
                <a:highlight>
                  <a:srgbClr val="FFFFFF"/>
                </a:highlight>
                <a:latin typeface="Arial"/>
                <a:ea typeface="Arial"/>
                <a:cs typeface="Arial"/>
                <a:sym typeface="Arial"/>
                <a:hlinkClick r:id="rId9">
                  <a:extLst>
                    <a:ext uri="{A12FA001-AC4F-418D-AE19-62706E023703}">
                      <ahyp:hlinkClr xmlns:ahyp="http://schemas.microsoft.com/office/drawing/2018/hyperlinkcolor" val="tx"/>
                    </a:ext>
                  </a:extLst>
                </a:hlinkClick>
              </a:rPr>
              <a:t>PublicDomainPictures</a:t>
            </a:r>
            <a:r>
              <a:rPr lang="en-US" sz="1000" dirty="0">
                <a:highlight>
                  <a:srgbClr val="FFFFFF"/>
                </a:highlight>
                <a:latin typeface="Arial"/>
                <a:ea typeface="Arial"/>
                <a:cs typeface="Arial"/>
                <a:sym typeface="Arial"/>
              </a:rPr>
              <a:t> is in the </a:t>
            </a:r>
            <a:r>
              <a:rPr lang="en-US" sz="1000" u="sng" dirty="0">
                <a:solidFill>
                  <a:srgbClr val="0000FF"/>
                </a:solidFill>
                <a:highlight>
                  <a:srgbClr val="FFFFFF"/>
                </a:highlight>
                <a:latin typeface="Arial"/>
                <a:ea typeface="Arial"/>
                <a:cs typeface="Arial"/>
                <a:sym typeface="Arial"/>
                <a:hlinkClick r:id="rId6">
                  <a:extLst>
                    <a:ext uri="{A12FA001-AC4F-418D-AE19-62706E023703}">
                      <ahyp:hlinkClr xmlns:ahyp="http://schemas.microsoft.com/office/drawing/2018/hyperlinkcolor" val="tx"/>
                    </a:ext>
                  </a:extLst>
                </a:hlinkClick>
              </a:rPr>
              <a:t>Public Domain, CC0</a:t>
            </a:r>
            <a:endParaRPr sz="1000" u="sng" dirty="0">
              <a:solidFill>
                <a:srgbClr val="0000FF"/>
              </a:solidFill>
              <a:highlight>
                <a:srgbClr val="FFFFFF"/>
              </a:highlight>
              <a:latin typeface="Arial"/>
              <a:ea typeface="Arial"/>
              <a:cs typeface="Arial"/>
              <a:sym typeface="Arial"/>
              <a:hlinkClick r:id="rId6">
                <a:extLst>
                  <a:ext uri="{A12FA001-AC4F-418D-AE19-62706E023703}">
                    <ahyp:hlinkClr xmlns:ahyp="http://schemas.microsoft.com/office/drawing/2018/hyperlinkcolor" val="tx"/>
                  </a:ext>
                </a:extLst>
              </a:hlinkClick>
            </a:endParaRPr>
          </a:p>
          <a:p>
            <a:pPr marL="0" marR="0" lvl="0" indent="0" algn="l" rtl="0">
              <a:spcBef>
                <a:spcPts val="0"/>
              </a:spcBef>
              <a:spcAft>
                <a:spcPts val="0"/>
              </a:spcAft>
              <a:buClr>
                <a:schemeClr val="dk1"/>
              </a:buClr>
              <a:buSzPts val="1100"/>
              <a:buFont typeface="Arial"/>
              <a:buNone/>
            </a:pPr>
            <a:endParaRPr dirty="0">
              <a:uFill>
                <a:noFill/>
              </a:uFill>
              <a:hlinkClick r:id="rId6"/>
            </a:endParaRPr>
          </a:p>
          <a:p>
            <a:pPr marL="0" marR="0" lvl="0" indent="0" algn="l" rtl="0">
              <a:spcBef>
                <a:spcPts val="0"/>
              </a:spcBef>
              <a:spcAft>
                <a:spcPts val="0"/>
              </a:spcAft>
              <a:buClr>
                <a:schemeClr val="dk1"/>
              </a:buClr>
              <a:buSzPts val="1100"/>
              <a:buFont typeface="Arial"/>
              <a:buNone/>
            </a:pPr>
            <a:endParaRPr sz="1000" u="sng" dirty="0">
              <a:solidFill>
                <a:srgbClr val="0000FF"/>
              </a:solidFill>
              <a:highlight>
                <a:srgbClr val="FFFFFF"/>
              </a:highlight>
              <a:latin typeface="Arial"/>
              <a:ea typeface="Arial"/>
              <a:cs typeface="Arial"/>
              <a:sym typeface="Arial"/>
              <a:hlinkClick r:id="rId6">
                <a:extLst>
                  <a:ext uri="{A12FA001-AC4F-418D-AE19-62706E023703}">
                    <ahyp:hlinkClr xmlns:ahyp="http://schemas.microsoft.com/office/drawing/2018/hyperlinkcolor" val="tx"/>
                  </a:ext>
                </a:extLst>
              </a:hlinkClick>
            </a:endParaRPr>
          </a:p>
          <a:p>
            <a:pPr marL="0" marR="0" lvl="0" indent="0" algn="l" rtl="0">
              <a:spcBef>
                <a:spcPts val="0"/>
              </a:spcBef>
              <a:spcAft>
                <a:spcPts val="0"/>
              </a:spcAft>
              <a:buNone/>
            </a:pPr>
            <a:endParaRPr b="1" dirty="0"/>
          </a:p>
        </p:txBody>
      </p:sp>
      <p:sp>
        <p:nvSpPr>
          <p:cNvPr id="214" name="Google Shape;21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200" dirty="0">
                <a:hlinkClick r:id="rId3" tooltip="http://getglamorous.blogspot.com/2009/07/jean-paul-gaultier-fall-2009-couture.html"/>
              </a:rPr>
              <a:t>This Photo</a:t>
            </a:r>
            <a:r>
              <a:rPr lang="en-CA" sz="1200" dirty="0"/>
              <a:t> by Unknown Author is licensed under </a:t>
            </a:r>
            <a:r>
              <a:rPr lang="en-CA" sz="1200" dirty="0">
                <a:hlinkClick r:id="rId4" tooltip="https://creativecommons.org/licenses/by-nc-nd/3.0/"/>
              </a:rPr>
              <a:t>CC BY-NC-ND</a:t>
            </a:r>
            <a:r>
              <a:rPr lang="en-CA" sz="1200" dirty="0"/>
              <a:t> (Marylyn Munroe)</a:t>
            </a:r>
            <a:br>
              <a:rPr lang="en-CA" sz="1200" dirty="0"/>
            </a:br>
            <a:r>
              <a:rPr lang="en-CA" sz="1200" dirty="0">
                <a:hlinkClick r:id="rId5" tooltip="http://ohjapan1.blogspot.com/p/about-kimono_06.html"/>
              </a:rPr>
              <a:t>This Photo</a:t>
            </a:r>
            <a:r>
              <a:rPr lang="en-CA" sz="1200" dirty="0"/>
              <a:t> by Unknown Author is licensed under </a:t>
            </a:r>
            <a:r>
              <a:rPr lang="en-CA" sz="1200" dirty="0">
                <a:hlinkClick r:id="rId6" tooltip="https://creativecommons.org/licenses/by-nc/3.0/"/>
              </a:rPr>
              <a:t>CC BY-NC</a:t>
            </a:r>
            <a:r>
              <a:rPr lang="en-CA" sz="1200" dirty="0"/>
              <a:t> (Japanese woman)</a:t>
            </a:r>
            <a:br>
              <a:rPr lang="en-CA" sz="1200" dirty="0"/>
            </a:br>
            <a:r>
              <a:rPr lang="en-CA" sz="1200" dirty="0">
                <a:hlinkClick r:id="rId7" tooltip="http://carmencarrascoblog.blogspot.com.es/"/>
              </a:rPr>
              <a:t>This Photo</a:t>
            </a:r>
            <a:r>
              <a:rPr lang="en-CA" sz="1200" dirty="0"/>
              <a:t> by Unknown Author is licensed under </a:t>
            </a:r>
            <a:r>
              <a:rPr lang="en-CA" sz="1200" dirty="0">
                <a:hlinkClick r:id="rId4" tooltip="https://creativecommons.org/licenses/by-nc-nd/3.0/"/>
              </a:rPr>
              <a:t>CC BY-NC-ND</a:t>
            </a:r>
            <a:r>
              <a:rPr lang="en-CA" sz="1200" dirty="0"/>
              <a:t> (Kate Moss)</a:t>
            </a:r>
            <a:br>
              <a:rPr lang="en-CA" sz="1200" dirty="0"/>
            </a:br>
            <a:r>
              <a:rPr lang="en-CA" sz="1200" dirty="0">
                <a:hlinkClick r:id="rId8" tooltip="https://www.romancemeetslife.com/2014/07/official-photos-from-my-big-nigerian.html"/>
              </a:rPr>
              <a:t>This Photo</a:t>
            </a:r>
            <a:r>
              <a:rPr lang="en-CA" sz="1200" dirty="0"/>
              <a:t> by Unknown Author is licensed under </a:t>
            </a:r>
            <a:r>
              <a:rPr lang="en-CA" sz="1200" dirty="0">
                <a:hlinkClick r:id="rId4" tooltip="https://creativecommons.org/licenses/by-nc-nd/3.0/"/>
              </a:rPr>
              <a:t>CC BY-NC-ND</a:t>
            </a:r>
            <a:r>
              <a:rPr lang="en-CA" sz="1200" dirty="0"/>
              <a:t> (African)</a:t>
            </a:r>
            <a:br>
              <a:rPr lang="en-CA" sz="1200" dirty="0"/>
            </a:br>
            <a:r>
              <a:rPr lang="en-CA" sz="1200" dirty="0">
                <a:hlinkClick r:id="rId9" tooltip="https://durak.org/photos/seandreilinger/4899945220/new-colors-navajo-tattoo"/>
              </a:rPr>
              <a:t>This Photo</a:t>
            </a:r>
            <a:r>
              <a:rPr lang="en-CA" sz="1200" dirty="0"/>
              <a:t> by Unknown Author is licensed under </a:t>
            </a:r>
            <a:r>
              <a:rPr lang="en-CA" sz="1200" dirty="0">
                <a:hlinkClick r:id="rId10" tooltip="https://creativecommons.org/licenses/by-nc-sa/3.0/"/>
              </a:rPr>
              <a:t>CC BY-SA-NC</a:t>
            </a:r>
            <a:r>
              <a:rPr lang="en-CA" sz="1200" dirty="0"/>
              <a:t> (Indigenous)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sz="12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br>
              <a:rPr lang="en-CA" sz="1200" dirty="0"/>
            </a:br>
            <a:br>
              <a:rPr lang="en-CA" sz="1200" dirty="0"/>
            </a:br>
            <a:endParaRPr lang="en-CA" sz="12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br>
              <a:rPr lang="en-CA" sz="1200" dirty="0"/>
            </a:br>
            <a:endParaRPr lang="en-CA" sz="12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sz="12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sz="1200" dirty="0"/>
          </a:p>
          <a:p>
            <a:pPr marL="0" marR="0" lvl="0" indent="0" algn="l" rtl="0">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p:txBody>
      </p:sp>
      <p:sp>
        <p:nvSpPr>
          <p:cNvPr id="196" name="Google Shape;19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52458-A31E-4137-9009-2606E6E365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1522CE6-417F-4F9A-B340-6F209D8C4B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886A9AA-DF11-4803-9973-99A225E246CD}"/>
              </a:ext>
            </a:extLst>
          </p:cNvPr>
          <p:cNvSpPr>
            <a:spLocks noGrp="1"/>
          </p:cNvSpPr>
          <p:nvPr>
            <p:ph type="dt" sz="half" idx="10"/>
          </p:nvPr>
        </p:nvSpPr>
        <p:spPr/>
        <p:txBody>
          <a:bodyPr/>
          <a:lstStyle/>
          <a:p>
            <a:fld id="{2420DE69-B8B1-49A9-9202-890D310CE80A}" type="datetimeFigureOut">
              <a:rPr lang="en-CA" smtClean="0"/>
              <a:t>05-Dec-2020</a:t>
            </a:fld>
            <a:endParaRPr lang="en-CA"/>
          </a:p>
        </p:txBody>
      </p:sp>
      <p:sp>
        <p:nvSpPr>
          <p:cNvPr id="5" name="Footer Placeholder 4">
            <a:extLst>
              <a:ext uri="{FF2B5EF4-FFF2-40B4-BE49-F238E27FC236}">
                <a16:creationId xmlns:a16="http://schemas.microsoft.com/office/drawing/2014/main" id="{505216C3-C540-4EC5-9667-D0E78E0F9F9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88AF269-C960-4D87-B8CC-EC25D6D7077A}"/>
              </a:ext>
            </a:extLst>
          </p:cNvPr>
          <p:cNvSpPr>
            <a:spLocks noGrp="1"/>
          </p:cNvSpPr>
          <p:nvPr>
            <p:ph type="sldNum" sz="quarter" idx="12"/>
          </p:nvPr>
        </p:nvSpPr>
        <p:spPr/>
        <p:txBody>
          <a:bodyPr/>
          <a:lstStyle/>
          <a:p>
            <a:fld id="{EE4A576C-9EE8-491C-9780-47E3D18BBF0A}" type="slidenum">
              <a:rPr lang="en-CA" smtClean="0"/>
              <a:t>‹#›</a:t>
            </a:fld>
            <a:endParaRPr lang="en-CA"/>
          </a:p>
        </p:txBody>
      </p:sp>
    </p:spTree>
    <p:extLst>
      <p:ext uri="{BB962C8B-B14F-4D97-AF65-F5344CB8AC3E}">
        <p14:creationId xmlns:p14="http://schemas.microsoft.com/office/powerpoint/2010/main" val="196550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7CE93-1462-43EF-BF8C-2E0F2DD2A49F}"/>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61F2FB7-5741-4203-A808-DC19E2CC48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B1A2214-5BBA-4329-BA4F-0C5D31548BD1}"/>
              </a:ext>
            </a:extLst>
          </p:cNvPr>
          <p:cNvSpPr>
            <a:spLocks noGrp="1"/>
          </p:cNvSpPr>
          <p:nvPr>
            <p:ph type="dt" sz="half" idx="10"/>
          </p:nvPr>
        </p:nvSpPr>
        <p:spPr/>
        <p:txBody>
          <a:bodyPr/>
          <a:lstStyle/>
          <a:p>
            <a:fld id="{2420DE69-B8B1-49A9-9202-890D310CE80A}" type="datetimeFigureOut">
              <a:rPr lang="en-CA" smtClean="0"/>
              <a:t>05-Dec-2020</a:t>
            </a:fld>
            <a:endParaRPr lang="en-CA"/>
          </a:p>
        </p:txBody>
      </p:sp>
      <p:sp>
        <p:nvSpPr>
          <p:cNvPr id="5" name="Footer Placeholder 4">
            <a:extLst>
              <a:ext uri="{FF2B5EF4-FFF2-40B4-BE49-F238E27FC236}">
                <a16:creationId xmlns:a16="http://schemas.microsoft.com/office/drawing/2014/main" id="{254127C9-CE6A-4186-A7F5-126769E0D01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F1343F4-4526-4495-9493-0D1E3877BB13}"/>
              </a:ext>
            </a:extLst>
          </p:cNvPr>
          <p:cNvSpPr>
            <a:spLocks noGrp="1"/>
          </p:cNvSpPr>
          <p:nvPr>
            <p:ph type="sldNum" sz="quarter" idx="12"/>
          </p:nvPr>
        </p:nvSpPr>
        <p:spPr/>
        <p:txBody>
          <a:bodyPr/>
          <a:lstStyle/>
          <a:p>
            <a:fld id="{EE4A576C-9EE8-491C-9780-47E3D18BBF0A}" type="slidenum">
              <a:rPr lang="en-CA" smtClean="0"/>
              <a:t>‹#›</a:t>
            </a:fld>
            <a:endParaRPr lang="en-CA"/>
          </a:p>
        </p:txBody>
      </p:sp>
    </p:spTree>
    <p:extLst>
      <p:ext uri="{BB962C8B-B14F-4D97-AF65-F5344CB8AC3E}">
        <p14:creationId xmlns:p14="http://schemas.microsoft.com/office/powerpoint/2010/main" val="444014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5F75AD-C5DC-4853-8563-C2029F73EF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705F695-D059-4D80-A618-B278129905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8B2D806-BDE0-4E30-BB80-2FE3B4A2FB35}"/>
              </a:ext>
            </a:extLst>
          </p:cNvPr>
          <p:cNvSpPr>
            <a:spLocks noGrp="1"/>
          </p:cNvSpPr>
          <p:nvPr>
            <p:ph type="dt" sz="half" idx="10"/>
          </p:nvPr>
        </p:nvSpPr>
        <p:spPr/>
        <p:txBody>
          <a:bodyPr/>
          <a:lstStyle/>
          <a:p>
            <a:fld id="{2420DE69-B8B1-49A9-9202-890D310CE80A}" type="datetimeFigureOut">
              <a:rPr lang="en-CA" smtClean="0"/>
              <a:t>05-Dec-2020</a:t>
            </a:fld>
            <a:endParaRPr lang="en-CA"/>
          </a:p>
        </p:txBody>
      </p:sp>
      <p:sp>
        <p:nvSpPr>
          <p:cNvPr id="5" name="Footer Placeholder 4">
            <a:extLst>
              <a:ext uri="{FF2B5EF4-FFF2-40B4-BE49-F238E27FC236}">
                <a16:creationId xmlns:a16="http://schemas.microsoft.com/office/drawing/2014/main" id="{D5255C4B-1B6C-4632-A507-1B089A2D1BF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C24168E-F336-41AD-A10E-0EB844C55EB6}"/>
              </a:ext>
            </a:extLst>
          </p:cNvPr>
          <p:cNvSpPr>
            <a:spLocks noGrp="1"/>
          </p:cNvSpPr>
          <p:nvPr>
            <p:ph type="sldNum" sz="quarter" idx="12"/>
          </p:nvPr>
        </p:nvSpPr>
        <p:spPr/>
        <p:txBody>
          <a:bodyPr/>
          <a:lstStyle/>
          <a:p>
            <a:fld id="{EE4A576C-9EE8-491C-9780-47E3D18BBF0A}" type="slidenum">
              <a:rPr lang="en-CA" smtClean="0"/>
              <a:t>‹#›</a:t>
            </a:fld>
            <a:endParaRPr lang="en-CA"/>
          </a:p>
        </p:txBody>
      </p:sp>
    </p:spTree>
    <p:extLst>
      <p:ext uri="{BB962C8B-B14F-4D97-AF65-F5344CB8AC3E}">
        <p14:creationId xmlns:p14="http://schemas.microsoft.com/office/powerpoint/2010/main" val="1938788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615-8828-4E8E-8E45-A6D73121249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6282391-46FC-4BFB-8B19-37772E3411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C535C96-526E-400D-A174-C57C6A049ECD}"/>
              </a:ext>
            </a:extLst>
          </p:cNvPr>
          <p:cNvSpPr>
            <a:spLocks noGrp="1"/>
          </p:cNvSpPr>
          <p:nvPr>
            <p:ph type="dt" sz="half" idx="10"/>
          </p:nvPr>
        </p:nvSpPr>
        <p:spPr/>
        <p:txBody>
          <a:bodyPr/>
          <a:lstStyle/>
          <a:p>
            <a:fld id="{2420DE69-B8B1-49A9-9202-890D310CE80A}" type="datetimeFigureOut">
              <a:rPr lang="en-CA" smtClean="0"/>
              <a:t>05-Dec-2020</a:t>
            </a:fld>
            <a:endParaRPr lang="en-CA"/>
          </a:p>
        </p:txBody>
      </p:sp>
      <p:sp>
        <p:nvSpPr>
          <p:cNvPr id="5" name="Footer Placeholder 4">
            <a:extLst>
              <a:ext uri="{FF2B5EF4-FFF2-40B4-BE49-F238E27FC236}">
                <a16:creationId xmlns:a16="http://schemas.microsoft.com/office/drawing/2014/main" id="{D5178475-B47B-4FD8-9D4D-F576790FFCC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F12346E-59F0-4C2A-8491-039FAA8C4F64}"/>
              </a:ext>
            </a:extLst>
          </p:cNvPr>
          <p:cNvSpPr>
            <a:spLocks noGrp="1"/>
          </p:cNvSpPr>
          <p:nvPr>
            <p:ph type="sldNum" sz="quarter" idx="12"/>
          </p:nvPr>
        </p:nvSpPr>
        <p:spPr/>
        <p:txBody>
          <a:bodyPr/>
          <a:lstStyle/>
          <a:p>
            <a:fld id="{EE4A576C-9EE8-491C-9780-47E3D18BBF0A}" type="slidenum">
              <a:rPr lang="en-CA" smtClean="0"/>
              <a:t>‹#›</a:t>
            </a:fld>
            <a:endParaRPr lang="en-CA"/>
          </a:p>
        </p:txBody>
      </p:sp>
    </p:spTree>
    <p:extLst>
      <p:ext uri="{BB962C8B-B14F-4D97-AF65-F5344CB8AC3E}">
        <p14:creationId xmlns:p14="http://schemas.microsoft.com/office/powerpoint/2010/main" val="1880673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5FA2F-C659-4049-9732-85CFBF3398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8F99323-0047-4C3F-94BE-1EB1DCA7A5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9A51DC-10BC-4F7E-80E1-513DF2CF5260}"/>
              </a:ext>
            </a:extLst>
          </p:cNvPr>
          <p:cNvSpPr>
            <a:spLocks noGrp="1"/>
          </p:cNvSpPr>
          <p:nvPr>
            <p:ph type="dt" sz="half" idx="10"/>
          </p:nvPr>
        </p:nvSpPr>
        <p:spPr/>
        <p:txBody>
          <a:bodyPr/>
          <a:lstStyle/>
          <a:p>
            <a:fld id="{2420DE69-B8B1-49A9-9202-890D310CE80A}" type="datetimeFigureOut">
              <a:rPr lang="en-CA" smtClean="0"/>
              <a:t>05-Dec-2020</a:t>
            </a:fld>
            <a:endParaRPr lang="en-CA"/>
          </a:p>
        </p:txBody>
      </p:sp>
      <p:sp>
        <p:nvSpPr>
          <p:cNvPr id="5" name="Footer Placeholder 4">
            <a:extLst>
              <a:ext uri="{FF2B5EF4-FFF2-40B4-BE49-F238E27FC236}">
                <a16:creationId xmlns:a16="http://schemas.microsoft.com/office/drawing/2014/main" id="{301B1635-116B-420E-8783-E0F58BB8432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7E7CB0B-4565-403A-9C8C-68BED7D105E9}"/>
              </a:ext>
            </a:extLst>
          </p:cNvPr>
          <p:cNvSpPr>
            <a:spLocks noGrp="1"/>
          </p:cNvSpPr>
          <p:nvPr>
            <p:ph type="sldNum" sz="quarter" idx="12"/>
          </p:nvPr>
        </p:nvSpPr>
        <p:spPr/>
        <p:txBody>
          <a:bodyPr/>
          <a:lstStyle/>
          <a:p>
            <a:fld id="{EE4A576C-9EE8-491C-9780-47E3D18BBF0A}" type="slidenum">
              <a:rPr lang="en-CA" smtClean="0"/>
              <a:t>‹#›</a:t>
            </a:fld>
            <a:endParaRPr lang="en-CA"/>
          </a:p>
        </p:txBody>
      </p:sp>
    </p:spTree>
    <p:extLst>
      <p:ext uri="{BB962C8B-B14F-4D97-AF65-F5344CB8AC3E}">
        <p14:creationId xmlns:p14="http://schemas.microsoft.com/office/powerpoint/2010/main" val="1640453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360C3-7E8A-4974-92E3-B2F3CD53C41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C477528-BD89-4911-86CA-357EE41AA0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A0213F7E-6DF0-4CDA-991C-01987E0C18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D6953A1-19DF-4BA6-8643-0B0A95FDE82B}"/>
              </a:ext>
            </a:extLst>
          </p:cNvPr>
          <p:cNvSpPr>
            <a:spLocks noGrp="1"/>
          </p:cNvSpPr>
          <p:nvPr>
            <p:ph type="dt" sz="half" idx="10"/>
          </p:nvPr>
        </p:nvSpPr>
        <p:spPr/>
        <p:txBody>
          <a:bodyPr/>
          <a:lstStyle/>
          <a:p>
            <a:fld id="{2420DE69-B8B1-49A9-9202-890D310CE80A}" type="datetimeFigureOut">
              <a:rPr lang="en-CA" smtClean="0"/>
              <a:t>05-Dec-2020</a:t>
            </a:fld>
            <a:endParaRPr lang="en-CA"/>
          </a:p>
        </p:txBody>
      </p:sp>
      <p:sp>
        <p:nvSpPr>
          <p:cNvPr id="6" name="Footer Placeholder 5">
            <a:extLst>
              <a:ext uri="{FF2B5EF4-FFF2-40B4-BE49-F238E27FC236}">
                <a16:creationId xmlns:a16="http://schemas.microsoft.com/office/drawing/2014/main" id="{F45040B4-490D-406C-8ED6-384FDF2A6F4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9B01A5A-2112-4261-93BF-F86AE9275F08}"/>
              </a:ext>
            </a:extLst>
          </p:cNvPr>
          <p:cNvSpPr>
            <a:spLocks noGrp="1"/>
          </p:cNvSpPr>
          <p:nvPr>
            <p:ph type="sldNum" sz="quarter" idx="12"/>
          </p:nvPr>
        </p:nvSpPr>
        <p:spPr/>
        <p:txBody>
          <a:bodyPr/>
          <a:lstStyle/>
          <a:p>
            <a:fld id="{EE4A576C-9EE8-491C-9780-47E3D18BBF0A}" type="slidenum">
              <a:rPr lang="en-CA" smtClean="0"/>
              <a:t>‹#›</a:t>
            </a:fld>
            <a:endParaRPr lang="en-CA"/>
          </a:p>
        </p:txBody>
      </p:sp>
    </p:spTree>
    <p:extLst>
      <p:ext uri="{BB962C8B-B14F-4D97-AF65-F5344CB8AC3E}">
        <p14:creationId xmlns:p14="http://schemas.microsoft.com/office/powerpoint/2010/main" val="4153738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2C9C0-BB3E-4723-8FA7-A9E4670F589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B66DA7D-19C0-47C2-933B-A74FC3BDC7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D8906B-C3B5-4F6C-A47A-8D346DEFAD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75DE4CB-5823-4270-8CB9-7E9B6357F1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363E13-3A81-4909-9710-8A3CD05EE1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5C93FA7-7551-42A4-9C64-1E87E5AAF15E}"/>
              </a:ext>
            </a:extLst>
          </p:cNvPr>
          <p:cNvSpPr>
            <a:spLocks noGrp="1"/>
          </p:cNvSpPr>
          <p:nvPr>
            <p:ph type="dt" sz="half" idx="10"/>
          </p:nvPr>
        </p:nvSpPr>
        <p:spPr/>
        <p:txBody>
          <a:bodyPr/>
          <a:lstStyle/>
          <a:p>
            <a:fld id="{2420DE69-B8B1-49A9-9202-890D310CE80A}" type="datetimeFigureOut">
              <a:rPr lang="en-CA" smtClean="0"/>
              <a:t>05-Dec-2020</a:t>
            </a:fld>
            <a:endParaRPr lang="en-CA"/>
          </a:p>
        </p:txBody>
      </p:sp>
      <p:sp>
        <p:nvSpPr>
          <p:cNvPr id="8" name="Footer Placeholder 7">
            <a:extLst>
              <a:ext uri="{FF2B5EF4-FFF2-40B4-BE49-F238E27FC236}">
                <a16:creationId xmlns:a16="http://schemas.microsoft.com/office/drawing/2014/main" id="{B9ED5A6A-30E2-490E-A2EA-01DBB7C18774}"/>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0DB3C92-75A3-4F7D-8CC7-9F63104179D9}"/>
              </a:ext>
            </a:extLst>
          </p:cNvPr>
          <p:cNvSpPr>
            <a:spLocks noGrp="1"/>
          </p:cNvSpPr>
          <p:nvPr>
            <p:ph type="sldNum" sz="quarter" idx="12"/>
          </p:nvPr>
        </p:nvSpPr>
        <p:spPr/>
        <p:txBody>
          <a:bodyPr/>
          <a:lstStyle/>
          <a:p>
            <a:fld id="{EE4A576C-9EE8-491C-9780-47E3D18BBF0A}" type="slidenum">
              <a:rPr lang="en-CA" smtClean="0"/>
              <a:t>‹#›</a:t>
            </a:fld>
            <a:endParaRPr lang="en-CA"/>
          </a:p>
        </p:txBody>
      </p:sp>
    </p:spTree>
    <p:extLst>
      <p:ext uri="{BB962C8B-B14F-4D97-AF65-F5344CB8AC3E}">
        <p14:creationId xmlns:p14="http://schemas.microsoft.com/office/powerpoint/2010/main" val="190093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F569A-E0D4-4EA0-B477-14E5EF4A768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2DC42EDE-CCC8-4BD0-9CD6-729D2058F850}"/>
              </a:ext>
            </a:extLst>
          </p:cNvPr>
          <p:cNvSpPr>
            <a:spLocks noGrp="1"/>
          </p:cNvSpPr>
          <p:nvPr>
            <p:ph type="dt" sz="half" idx="10"/>
          </p:nvPr>
        </p:nvSpPr>
        <p:spPr/>
        <p:txBody>
          <a:bodyPr/>
          <a:lstStyle/>
          <a:p>
            <a:fld id="{2420DE69-B8B1-49A9-9202-890D310CE80A}" type="datetimeFigureOut">
              <a:rPr lang="en-CA" smtClean="0"/>
              <a:t>05-Dec-2020</a:t>
            </a:fld>
            <a:endParaRPr lang="en-CA"/>
          </a:p>
        </p:txBody>
      </p:sp>
      <p:sp>
        <p:nvSpPr>
          <p:cNvPr id="4" name="Footer Placeholder 3">
            <a:extLst>
              <a:ext uri="{FF2B5EF4-FFF2-40B4-BE49-F238E27FC236}">
                <a16:creationId xmlns:a16="http://schemas.microsoft.com/office/drawing/2014/main" id="{2A81987E-FD2D-4E45-9B16-0C50A248BD0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32E4BA9E-5789-404B-B272-4B921A8A3363}"/>
              </a:ext>
            </a:extLst>
          </p:cNvPr>
          <p:cNvSpPr>
            <a:spLocks noGrp="1"/>
          </p:cNvSpPr>
          <p:nvPr>
            <p:ph type="sldNum" sz="quarter" idx="12"/>
          </p:nvPr>
        </p:nvSpPr>
        <p:spPr/>
        <p:txBody>
          <a:bodyPr/>
          <a:lstStyle/>
          <a:p>
            <a:fld id="{EE4A576C-9EE8-491C-9780-47E3D18BBF0A}" type="slidenum">
              <a:rPr lang="en-CA" smtClean="0"/>
              <a:t>‹#›</a:t>
            </a:fld>
            <a:endParaRPr lang="en-CA"/>
          </a:p>
        </p:txBody>
      </p:sp>
    </p:spTree>
    <p:extLst>
      <p:ext uri="{BB962C8B-B14F-4D97-AF65-F5344CB8AC3E}">
        <p14:creationId xmlns:p14="http://schemas.microsoft.com/office/powerpoint/2010/main" val="2641921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C6CD74-4B5F-42FD-AC26-3BE7A320E99A}"/>
              </a:ext>
            </a:extLst>
          </p:cNvPr>
          <p:cNvSpPr>
            <a:spLocks noGrp="1"/>
          </p:cNvSpPr>
          <p:nvPr>
            <p:ph type="dt" sz="half" idx="10"/>
          </p:nvPr>
        </p:nvSpPr>
        <p:spPr/>
        <p:txBody>
          <a:bodyPr/>
          <a:lstStyle/>
          <a:p>
            <a:fld id="{2420DE69-B8B1-49A9-9202-890D310CE80A}" type="datetimeFigureOut">
              <a:rPr lang="en-CA" smtClean="0"/>
              <a:t>05-Dec-2020</a:t>
            </a:fld>
            <a:endParaRPr lang="en-CA"/>
          </a:p>
        </p:txBody>
      </p:sp>
      <p:sp>
        <p:nvSpPr>
          <p:cNvPr id="3" name="Footer Placeholder 2">
            <a:extLst>
              <a:ext uri="{FF2B5EF4-FFF2-40B4-BE49-F238E27FC236}">
                <a16:creationId xmlns:a16="http://schemas.microsoft.com/office/drawing/2014/main" id="{C6FB4F19-47EF-4791-B217-D482D322815C}"/>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FAFDFE9-8C6C-4B0E-AA90-3AC6539F67FA}"/>
              </a:ext>
            </a:extLst>
          </p:cNvPr>
          <p:cNvSpPr>
            <a:spLocks noGrp="1"/>
          </p:cNvSpPr>
          <p:nvPr>
            <p:ph type="sldNum" sz="quarter" idx="12"/>
          </p:nvPr>
        </p:nvSpPr>
        <p:spPr/>
        <p:txBody>
          <a:bodyPr/>
          <a:lstStyle/>
          <a:p>
            <a:fld id="{EE4A576C-9EE8-491C-9780-47E3D18BBF0A}" type="slidenum">
              <a:rPr lang="en-CA" smtClean="0"/>
              <a:t>‹#›</a:t>
            </a:fld>
            <a:endParaRPr lang="en-CA"/>
          </a:p>
        </p:txBody>
      </p:sp>
    </p:spTree>
    <p:extLst>
      <p:ext uri="{BB962C8B-B14F-4D97-AF65-F5344CB8AC3E}">
        <p14:creationId xmlns:p14="http://schemas.microsoft.com/office/powerpoint/2010/main" val="2368195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A7E12-F945-4280-BC24-1873620626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D078ABF-78F3-40C9-AC0F-B190DA6139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68DD6D8-A8EC-4D72-9E36-3AA7CEC905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DCE00C-1761-4DEB-98FC-29F556C22505}"/>
              </a:ext>
            </a:extLst>
          </p:cNvPr>
          <p:cNvSpPr>
            <a:spLocks noGrp="1"/>
          </p:cNvSpPr>
          <p:nvPr>
            <p:ph type="dt" sz="half" idx="10"/>
          </p:nvPr>
        </p:nvSpPr>
        <p:spPr/>
        <p:txBody>
          <a:bodyPr/>
          <a:lstStyle/>
          <a:p>
            <a:fld id="{2420DE69-B8B1-49A9-9202-890D310CE80A}" type="datetimeFigureOut">
              <a:rPr lang="en-CA" smtClean="0"/>
              <a:t>05-Dec-2020</a:t>
            </a:fld>
            <a:endParaRPr lang="en-CA"/>
          </a:p>
        </p:txBody>
      </p:sp>
      <p:sp>
        <p:nvSpPr>
          <p:cNvPr id="6" name="Footer Placeholder 5">
            <a:extLst>
              <a:ext uri="{FF2B5EF4-FFF2-40B4-BE49-F238E27FC236}">
                <a16:creationId xmlns:a16="http://schemas.microsoft.com/office/drawing/2014/main" id="{2F9E4C2C-5271-4CF9-B0CE-0C17C14FC55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E242D75-2B47-4B1B-8655-8B87A4205BA5}"/>
              </a:ext>
            </a:extLst>
          </p:cNvPr>
          <p:cNvSpPr>
            <a:spLocks noGrp="1"/>
          </p:cNvSpPr>
          <p:nvPr>
            <p:ph type="sldNum" sz="quarter" idx="12"/>
          </p:nvPr>
        </p:nvSpPr>
        <p:spPr/>
        <p:txBody>
          <a:bodyPr/>
          <a:lstStyle/>
          <a:p>
            <a:fld id="{EE4A576C-9EE8-491C-9780-47E3D18BBF0A}" type="slidenum">
              <a:rPr lang="en-CA" smtClean="0"/>
              <a:t>‹#›</a:t>
            </a:fld>
            <a:endParaRPr lang="en-CA"/>
          </a:p>
        </p:txBody>
      </p:sp>
    </p:spTree>
    <p:extLst>
      <p:ext uri="{BB962C8B-B14F-4D97-AF65-F5344CB8AC3E}">
        <p14:creationId xmlns:p14="http://schemas.microsoft.com/office/powerpoint/2010/main" val="2473357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84936-E122-4F97-9E7D-083F254A44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583986A-6E76-4C24-A6D6-9D2D238829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455525CD-166E-4E95-AFA4-58D16BDF6F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45F8B4-8130-4462-B840-8A9C33A2A010}"/>
              </a:ext>
            </a:extLst>
          </p:cNvPr>
          <p:cNvSpPr>
            <a:spLocks noGrp="1"/>
          </p:cNvSpPr>
          <p:nvPr>
            <p:ph type="dt" sz="half" idx="10"/>
          </p:nvPr>
        </p:nvSpPr>
        <p:spPr/>
        <p:txBody>
          <a:bodyPr/>
          <a:lstStyle/>
          <a:p>
            <a:fld id="{2420DE69-B8B1-49A9-9202-890D310CE80A}" type="datetimeFigureOut">
              <a:rPr lang="en-CA" smtClean="0"/>
              <a:t>05-Dec-2020</a:t>
            </a:fld>
            <a:endParaRPr lang="en-CA"/>
          </a:p>
        </p:txBody>
      </p:sp>
      <p:sp>
        <p:nvSpPr>
          <p:cNvPr id="6" name="Footer Placeholder 5">
            <a:extLst>
              <a:ext uri="{FF2B5EF4-FFF2-40B4-BE49-F238E27FC236}">
                <a16:creationId xmlns:a16="http://schemas.microsoft.com/office/drawing/2014/main" id="{CA30AC72-79FE-4C7D-BD38-1FEFE0EA75A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DDD21A4-B776-440B-9009-DB7ADA02EC3F}"/>
              </a:ext>
            </a:extLst>
          </p:cNvPr>
          <p:cNvSpPr>
            <a:spLocks noGrp="1"/>
          </p:cNvSpPr>
          <p:nvPr>
            <p:ph type="sldNum" sz="quarter" idx="12"/>
          </p:nvPr>
        </p:nvSpPr>
        <p:spPr/>
        <p:txBody>
          <a:bodyPr/>
          <a:lstStyle/>
          <a:p>
            <a:fld id="{EE4A576C-9EE8-491C-9780-47E3D18BBF0A}" type="slidenum">
              <a:rPr lang="en-CA" smtClean="0"/>
              <a:t>‹#›</a:t>
            </a:fld>
            <a:endParaRPr lang="en-CA"/>
          </a:p>
        </p:txBody>
      </p:sp>
    </p:spTree>
    <p:extLst>
      <p:ext uri="{BB962C8B-B14F-4D97-AF65-F5344CB8AC3E}">
        <p14:creationId xmlns:p14="http://schemas.microsoft.com/office/powerpoint/2010/main" val="1109441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9E2829-CE0F-4E1D-B0A2-B6513A48AD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31D8641-1616-4DC1-B521-F840DD445A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C1A51CC-D481-4884-8A27-5F3A3BEFEE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0DE69-B8B1-49A9-9202-890D310CE80A}" type="datetimeFigureOut">
              <a:rPr lang="en-CA" smtClean="0"/>
              <a:t>05-Dec-2020</a:t>
            </a:fld>
            <a:endParaRPr lang="en-CA"/>
          </a:p>
        </p:txBody>
      </p:sp>
      <p:sp>
        <p:nvSpPr>
          <p:cNvPr id="5" name="Footer Placeholder 4">
            <a:extLst>
              <a:ext uri="{FF2B5EF4-FFF2-40B4-BE49-F238E27FC236}">
                <a16:creationId xmlns:a16="http://schemas.microsoft.com/office/drawing/2014/main" id="{AE70B46B-0FF8-49F8-876F-00AB72B4FC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E070D354-8464-449C-A751-BD3809320E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4A576C-9EE8-491C-9780-47E3D18BBF0A}" type="slidenum">
              <a:rPr lang="en-CA" smtClean="0"/>
              <a:t>‹#›</a:t>
            </a:fld>
            <a:endParaRPr lang="en-CA"/>
          </a:p>
        </p:txBody>
      </p:sp>
    </p:spTree>
    <p:extLst>
      <p:ext uri="{BB962C8B-B14F-4D97-AF65-F5344CB8AC3E}">
        <p14:creationId xmlns:p14="http://schemas.microsoft.com/office/powerpoint/2010/main" val="736498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hoosehelp.com/topics/couples-counseling/differences-in-couples-what-are-they-and-how-to-cope-1"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nc-sa/4.0/" TargetMode="External"/><Relationship Id="rId4" Type="http://schemas.openxmlformats.org/officeDocument/2006/relationships/hyperlink" Target="https://creativecommons.org/licenses/by/3.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nikewrites.wordpress.com/2011/10/08/the-lash/" TargetMode="Externa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flickr.com/photos/un_photo/4741850179/" TargetMode="External"/><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kingofcomplain.blogspot.com/2010_04_01_archive.html" TargetMode="External"/><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makeitworkmolly.com/colored-stones-in-engagement-rings-idsayyes-interview-with-bashinskis/"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www.southernbonvivant.com/colored-stones-in-engagement-rings-idsayyes-interview-with-bashinski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reativecommons.org/licenses/by-sa/2.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creativecommons.org/licenses/by-nc/3.0/" TargetMode="External"/><Relationship Id="rId5" Type="http://schemas.openxmlformats.org/officeDocument/2006/relationships/hyperlink" Target="http://www.flickr.com/photos/dawolf/5078917287/" TargetMode="Externa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creativecommons.org/licenses/by-sa/2.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creativecommons.org/licenses/by-nc-nd/3.0/" TargetMode="External"/><Relationship Id="rId4" Type="http://schemas.openxmlformats.org/officeDocument/2006/relationships/hyperlink" Target="https://haikita.blogspot.com/2011/11/el-romanticismo-patriarcal-en-el-cine.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creativecommons.org/licenses/by-nc-nd/3.0/" TargetMode="External"/><Relationship Id="rId4" Type="http://schemas.openxmlformats.org/officeDocument/2006/relationships/hyperlink" Target="http://www.shapelychicsheri.com/2015/01/20-plus-size-little-red-dresses-valetines-day-curvy-fashion-blog.html"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durak.org/photos/seandreilinger/4899945220/new-colors-navajo-tattoo" TargetMode="External"/><Relationship Id="rId13" Type="http://schemas.openxmlformats.org/officeDocument/2006/relationships/hyperlink" Target="https://creativecommons.org/licenses/by-nc-nd/3.0/" TargetMode="External"/><Relationship Id="rId18" Type="http://schemas.openxmlformats.org/officeDocument/2006/relationships/hyperlink" Target="http://photo.stackexchange.com/questions/59928/how-can-i-bring-out-the-texture-and-sheen-on-a-models-clothing" TargetMode="External"/><Relationship Id="rId3" Type="http://schemas.openxmlformats.org/officeDocument/2006/relationships/image" Target="../media/image8.jpg"/><Relationship Id="rId21" Type="http://schemas.openxmlformats.org/officeDocument/2006/relationships/hyperlink" Target="https://creativecommons.org/licenses/by/3.0/" TargetMode="External"/><Relationship Id="rId7" Type="http://schemas.openxmlformats.org/officeDocument/2006/relationships/image" Target="../media/image10.jpg"/><Relationship Id="rId12" Type="http://schemas.openxmlformats.org/officeDocument/2006/relationships/hyperlink" Target="https://creativecommons.org/licenses/by-nc/3.0/" TargetMode="External"/><Relationship Id="rId17" Type="http://schemas.openxmlformats.org/officeDocument/2006/relationships/image" Target="../media/image13.jpg"/><Relationship Id="rId2" Type="http://schemas.openxmlformats.org/officeDocument/2006/relationships/notesSlide" Target="../notesSlides/notesSlide5.xml"/><Relationship Id="rId16" Type="http://schemas.openxmlformats.org/officeDocument/2006/relationships/hyperlink" Target="https://simple.wikipedia.org/wiki/Jewellery" TargetMode="External"/><Relationship Id="rId20" Type="http://schemas.openxmlformats.org/officeDocument/2006/relationships/hyperlink" Target="https://mirage-a-trois.blogspot.com/2014/05/the-rashaida.html" TargetMode="External"/><Relationship Id="rId1" Type="http://schemas.openxmlformats.org/officeDocument/2006/relationships/slideLayout" Target="../slideLayouts/slideLayout7.xml"/><Relationship Id="rId6" Type="http://schemas.openxmlformats.org/officeDocument/2006/relationships/hyperlink" Target="https://www.romancemeetslife.com/2014/07/official-photos-from-my-big-nigerian.html" TargetMode="External"/><Relationship Id="rId11" Type="http://schemas.openxmlformats.org/officeDocument/2006/relationships/hyperlink" Target="https://creativecommons.org/licenses/by-sa/3.0/" TargetMode="External"/><Relationship Id="rId5" Type="http://schemas.openxmlformats.org/officeDocument/2006/relationships/image" Target="../media/image9.jpg"/><Relationship Id="rId15" Type="http://schemas.openxmlformats.org/officeDocument/2006/relationships/image" Target="../media/image12.jpg"/><Relationship Id="rId10" Type="http://schemas.openxmlformats.org/officeDocument/2006/relationships/hyperlink" Target="https://en.wikipedia.org/wiki/Bindi_%28decoration%29" TargetMode="External"/><Relationship Id="rId19" Type="http://schemas.openxmlformats.org/officeDocument/2006/relationships/image" Target="../media/image14.jpeg"/><Relationship Id="rId4" Type="http://schemas.openxmlformats.org/officeDocument/2006/relationships/hyperlink" Target="http://ohjapan1.blogspot.com/p/about-kimono_06.html" TargetMode="External"/><Relationship Id="rId9" Type="http://schemas.openxmlformats.org/officeDocument/2006/relationships/image" Target="../media/image11.jpg"/><Relationship Id="rId14"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beckyandisaac.blogspot.com/2012/04/indian-wedding.html" TargetMode="External"/><Relationship Id="rId7" Type="http://schemas.openxmlformats.org/officeDocument/2006/relationships/hyperlink" Target="https://creativecommons.org/licenses/by-sa/3.0/" TargetMode="External"/><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hyperlink" Target="https://commons.wikimedia.org/wiki/File:Couple_at_a_wedding_ceremony_in_Indonesia.jpg" TargetMode="External"/><Relationship Id="rId5" Type="http://schemas.openxmlformats.org/officeDocument/2006/relationships/image" Target="../media/image16.jpeg"/><Relationship Id="rId4" Type="http://schemas.openxmlformats.org/officeDocument/2006/relationships/hyperlink" Target="https://creativecommons.org/licenses/by-nc-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theweddingcommunity.com/tips/relationship-advice/coming-out-of-your-comfort-zone/" TargetMode="External"/><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CC66E84-2B42-463F-8329-75BA0D521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2F36150-33FC-4B1E-8A42-94499BB7C98C}"/>
              </a:ext>
            </a:extLst>
          </p:cNvPr>
          <p:cNvSpPr>
            <a:spLocks noGrp="1"/>
          </p:cNvSpPr>
          <p:nvPr>
            <p:ph type="title"/>
          </p:nvPr>
        </p:nvSpPr>
        <p:spPr>
          <a:xfrm>
            <a:off x="1113810" y="3130041"/>
            <a:ext cx="4036334" cy="2387600"/>
          </a:xfrm>
        </p:spPr>
        <p:txBody>
          <a:bodyPr vert="horz" lIns="91440" tIns="45720" rIns="91440" bIns="45720" rtlCol="0" anchor="t">
            <a:normAutofit/>
          </a:bodyPr>
          <a:lstStyle/>
          <a:p>
            <a:r>
              <a:rPr lang="en-US" sz="5400" b="1" dirty="0"/>
              <a:t>Culture and Attraction</a:t>
            </a:r>
          </a:p>
        </p:txBody>
      </p:sp>
      <p:grpSp>
        <p:nvGrpSpPr>
          <p:cNvPr id="15" name="Group 1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679732"/>
            <a:ext cx="6009366" cy="542388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silhouette of a person&#10;&#10;Description automatically generated">
            <a:extLst>
              <a:ext uri="{FF2B5EF4-FFF2-40B4-BE49-F238E27FC236}">
                <a16:creationId xmlns:a16="http://schemas.microsoft.com/office/drawing/2014/main" id="{896CDDC7-9055-4D69-B27F-0D2BB3DF6924}"/>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949" r="13769" b="-1"/>
          <a:stretch/>
        </p:blipFill>
        <p:spPr>
          <a:xfrm>
            <a:off x="5685810" y="512035"/>
            <a:ext cx="5199067" cy="4627077"/>
          </a:xfrm>
          <a:prstGeom prst="rect">
            <a:avLst/>
          </a:prstGeom>
        </p:spPr>
      </p:pic>
      <p:sp>
        <p:nvSpPr>
          <p:cNvPr id="22" name="Rectangle 2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5E4D401-C9E7-401C-8550-894044F2AC34}"/>
              </a:ext>
            </a:extLst>
          </p:cNvPr>
          <p:cNvSpPr txBox="1"/>
          <p:nvPr/>
        </p:nvSpPr>
        <p:spPr>
          <a:xfrm>
            <a:off x="7191935" y="5267371"/>
            <a:ext cx="2186816" cy="200055"/>
          </a:xfrm>
          <a:prstGeom prst="rect">
            <a:avLst/>
          </a:prstGeom>
          <a:solidFill>
            <a:srgbClr val="000000"/>
          </a:solidFill>
        </p:spPr>
        <p:txBody>
          <a:bodyPr wrap="none" rtlCol="0">
            <a:spAutoFit/>
          </a:bodyPr>
          <a:lstStyle/>
          <a:p>
            <a:pPr algn="r">
              <a:spcAft>
                <a:spcPts val="600"/>
              </a:spcAft>
            </a:pPr>
            <a:r>
              <a:rPr lang="en-CA" sz="700" dirty="0">
                <a:solidFill>
                  <a:srgbClr val="FFFFFF"/>
                </a:solidFill>
                <a:hlinkClick r:id="rId3" tooltip="http://www.choosehelp.com/topics/couples-counseling/differences-in-couples-what-are-they-and-how-to-cope-1">
                  <a:extLst>
                    <a:ext uri="{A12FA001-AC4F-418D-AE19-62706E023703}">
                      <ahyp:hlinkClr xmlns:ahyp="http://schemas.microsoft.com/office/drawing/2018/hyperlinkcolor" val="tx"/>
                    </a:ext>
                  </a:extLst>
                </a:hlinkClick>
              </a:rPr>
              <a:t>This Photo</a:t>
            </a:r>
            <a:r>
              <a:rPr lang="en-CA" sz="700" dirty="0">
                <a:solidFill>
                  <a:srgbClr val="FFFFFF"/>
                </a:solidFill>
              </a:rPr>
              <a:t> by Unknown Author is licensed under </a:t>
            </a:r>
            <a:r>
              <a:rPr lang="en-CA" sz="700" dirty="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CA" sz="700" dirty="0">
              <a:solidFill>
                <a:srgbClr val="FFFFFF"/>
              </a:solidFill>
            </a:endParaRPr>
          </a:p>
        </p:txBody>
      </p:sp>
      <p:sp>
        <p:nvSpPr>
          <p:cNvPr id="12" name="Rectangle 11">
            <a:extLst>
              <a:ext uri="{FF2B5EF4-FFF2-40B4-BE49-F238E27FC236}">
                <a16:creationId xmlns:a16="http://schemas.microsoft.com/office/drawing/2014/main" id="{859AD9B3-9076-4F52-9447-92417BFA53B6}"/>
              </a:ext>
            </a:extLst>
          </p:cNvPr>
          <p:cNvSpPr/>
          <p:nvPr/>
        </p:nvSpPr>
        <p:spPr>
          <a:xfrm>
            <a:off x="9419748" y="5390573"/>
            <a:ext cx="2419049" cy="757130"/>
          </a:xfrm>
          <a:prstGeom prst="rect">
            <a:avLst/>
          </a:prstGeom>
        </p:spPr>
        <p:txBody>
          <a:bodyPr wrap="square">
            <a:spAutoFit/>
          </a:bodyPr>
          <a:lstStyle/>
          <a:p>
            <a:pPr>
              <a:lnSpc>
                <a:spcPct val="90000"/>
              </a:lnSpc>
              <a:spcAft>
                <a:spcPts val="600"/>
              </a:spcAft>
            </a:pPr>
            <a:r>
              <a:rPr lang="en-US" sz="1200" b="1" dirty="0"/>
              <a:t>Slides created by</a:t>
            </a:r>
            <a:br>
              <a:rPr lang="en-US" sz="1200" b="1" dirty="0"/>
            </a:br>
            <a:r>
              <a:rPr lang="en-US" sz="1200" b="1" dirty="0"/>
              <a:t>Dr. Gira Bhatt</a:t>
            </a:r>
            <a:br>
              <a:rPr lang="en-US" sz="1200" b="1" dirty="0"/>
            </a:br>
            <a:r>
              <a:rPr lang="en-US" sz="1200" b="1" dirty="0"/>
              <a:t>Kwantlen Polytechnic University</a:t>
            </a:r>
            <a:br>
              <a:rPr lang="en-US" sz="1200" dirty="0"/>
            </a:br>
            <a:r>
              <a:rPr lang="en-CA" sz="1200" dirty="0">
                <a:hlinkClick r:id="rId5"/>
              </a:rPr>
              <a:t>CC BY NC-SA 4.0</a:t>
            </a:r>
            <a:endParaRPr lang="en-US" sz="1200" dirty="0"/>
          </a:p>
        </p:txBody>
      </p:sp>
    </p:spTree>
    <p:extLst>
      <p:ext uri="{BB962C8B-B14F-4D97-AF65-F5344CB8AC3E}">
        <p14:creationId xmlns:p14="http://schemas.microsoft.com/office/powerpoint/2010/main" val="3562217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E4BD2-A4B4-4984-A474-354E1927F35D}"/>
              </a:ext>
            </a:extLst>
          </p:cNvPr>
          <p:cNvSpPr>
            <a:spLocks noGrp="1"/>
          </p:cNvSpPr>
          <p:nvPr>
            <p:ph type="title"/>
          </p:nvPr>
        </p:nvSpPr>
        <p:spPr>
          <a:xfrm>
            <a:off x="838200" y="365125"/>
            <a:ext cx="6146800" cy="1325563"/>
          </a:xfrm>
        </p:spPr>
        <p:txBody>
          <a:bodyPr/>
          <a:lstStyle/>
          <a:p>
            <a:r>
              <a:rPr lang="en-CA" b="1" dirty="0">
                <a:solidFill>
                  <a:schemeClr val="accent2">
                    <a:lumMod val="50000"/>
                  </a:schemeClr>
                </a:solidFill>
              </a:rPr>
              <a:t>Sexuality across Cultures </a:t>
            </a:r>
          </a:p>
        </p:txBody>
      </p:sp>
      <p:sp>
        <p:nvSpPr>
          <p:cNvPr id="3" name="Content Placeholder 2">
            <a:extLst>
              <a:ext uri="{FF2B5EF4-FFF2-40B4-BE49-F238E27FC236}">
                <a16:creationId xmlns:a16="http://schemas.microsoft.com/office/drawing/2014/main" id="{9E20C9CF-B803-401E-AB19-3D841B7CC93D}"/>
              </a:ext>
            </a:extLst>
          </p:cNvPr>
          <p:cNvSpPr>
            <a:spLocks noGrp="1"/>
          </p:cNvSpPr>
          <p:nvPr>
            <p:ph idx="1"/>
          </p:nvPr>
        </p:nvSpPr>
        <p:spPr>
          <a:xfrm>
            <a:off x="330200" y="1587500"/>
            <a:ext cx="11023600" cy="4589463"/>
          </a:xfrm>
        </p:spPr>
        <p:txBody>
          <a:bodyPr>
            <a:normAutofit/>
          </a:bodyPr>
          <a:lstStyle/>
          <a:p>
            <a:pPr marL="0" indent="0">
              <a:buNone/>
            </a:pPr>
            <a:r>
              <a:rPr lang="en-CA" dirty="0"/>
              <a:t>* Expression of Sexuality</a:t>
            </a:r>
          </a:p>
          <a:p>
            <a:pPr marL="0" indent="0">
              <a:buNone/>
            </a:pPr>
            <a:endParaRPr lang="en-CA" dirty="0"/>
          </a:p>
          <a:p>
            <a:pPr marL="0" indent="0">
              <a:buNone/>
            </a:pPr>
            <a:r>
              <a:rPr lang="en-CA" dirty="0"/>
              <a:t>* Premarital Sex</a:t>
            </a:r>
          </a:p>
          <a:p>
            <a:pPr marL="0" indent="0">
              <a:buNone/>
            </a:pPr>
            <a:endParaRPr lang="en-CA" dirty="0"/>
          </a:p>
          <a:p>
            <a:pPr marL="0" indent="0">
              <a:buNone/>
            </a:pPr>
            <a:r>
              <a:rPr lang="en-CA" dirty="0"/>
              <a:t>* Extramarital Sex</a:t>
            </a:r>
          </a:p>
          <a:p>
            <a:pPr marL="0" indent="0">
              <a:buNone/>
            </a:pPr>
            <a:endParaRPr lang="en-CA" dirty="0"/>
          </a:p>
          <a:p>
            <a:pPr marL="0" indent="0">
              <a:buNone/>
            </a:pPr>
            <a:r>
              <a:rPr lang="en-CA" dirty="0"/>
              <a:t>* Homosexuality</a:t>
            </a:r>
          </a:p>
          <a:p>
            <a:pPr marL="0" indent="0">
              <a:buNone/>
            </a:pPr>
            <a:endParaRPr lang="en-CA" dirty="0"/>
          </a:p>
          <a:p>
            <a:pPr marL="0" indent="0">
              <a:buNone/>
            </a:pPr>
            <a:r>
              <a:rPr lang="en-CA" dirty="0"/>
              <a:t>* Chastity</a:t>
            </a:r>
          </a:p>
        </p:txBody>
      </p:sp>
      <p:pic>
        <p:nvPicPr>
          <p:cNvPr id="5" name="Picture 4" descr="A close up of a person&#10;&#10;Description automatically generated">
            <a:extLst>
              <a:ext uri="{FF2B5EF4-FFF2-40B4-BE49-F238E27FC236}">
                <a16:creationId xmlns:a16="http://schemas.microsoft.com/office/drawing/2014/main" id="{2DA92CC5-279E-49A1-B94E-A9C862CCCEE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56870" y="1456531"/>
            <a:ext cx="7196930" cy="3944937"/>
          </a:xfrm>
          <a:prstGeom prst="rect">
            <a:avLst/>
          </a:prstGeom>
        </p:spPr>
      </p:pic>
      <p:sp>
        <p:nvSpPr>
          <p:cNvPr id="6" name="TextBox 5">
            <a:extLst>
              <a:ext uri="{FF2B5EF4-FFF2-40B4-BE49-F238E27FC236}">
                <a16:creationId xmlns:a16="http://schemas.microsoft.com/office/drawing/2014/main" id="{5510E11D-5771-4697-996B-B403C9568C5C}"/>
              </a:ext>
            </a:extLst>
          </p:cNvPr>
          <p:cNvSpPr txBox="1"/>
          <p:nvPr/>
        </p:nvSpPr>
        <p:spPr>
          <a:xfrm>
            <a:off x="6688667" y="5532437"/>
            <a:ext cx="3454400" cy="230832"/>
          </a:xfrm>
          <a:prstGeom prst="rect">
            <a:avLst/>
          </a:prstGeom>
          <a:noFill/>
        </p:spPr>
        <p:txBody>
          <a:bodyPr wrap="square" rtlCol="0">
            <a:spAutoFit/>
          </a:bodyPr>
          <a:lstStyle/>
          <a:p>
            <a:r>
              <a:rPr lang="en-CA" sz="900" dirty="0">
                <a:hlinkClick r:id="rId3" tooltip="https://nikewrites.wordpress.com/2011/10/08/the-lash/"/>
              </a:rPr>
              <a:t>This Photo</a:t>
            </a:r>
            <a:r>
              <a:rPr lang="en-CA" sz="900" dirty="0"/>
              <a:t> by Unknown Author is licensed under </a:t>
            </a:r>
            <a:r>
              <a:rPr lang="en-CA" sz="900" dirty="0">
                <a:hlinkClick r:id="rId4" tooltip="https://creativecommons.org/licenses/by-nd/3.0/"/>
              </a:rPr>
              <a:t>CC BY-ND</a:t>
            </a:r>
            <a:endParaRPr lang="en-CA" sz="900" dirty="0"/>
          </a:p>
        </p:txBody>
      </p:sp>
    </p:spTree>
    <p:extLst>
      <p:ext uri="{BB962C8B-B14F-4D97-AF65-F5344CB8AC3E}">
        <p14:creationId xmlns:p14="http://schemas.microsoft.com/office/powerpoint/2010/main" val="3945873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3918DD-31C8-4674-924C-3844804C578F}"/>
              </a:ext>
            </a:extLst>
          </p:cNvPr>
          <p:cNvSpPr>
            <a:spLocks noGrp="1"/>
          </p:cNvSpPr>
          <p:nvPr>
            <p:ph idx="1"/>
          </p:nvPr>
        </p:nvSpPr>
        <p:spPr>
          <a:xfrm>
            <a:off x="694268" y="470957"/>
            <a:ext cx="5221286" cy="5608109"/>
          </a:xfrm>
        </p:spPr>
        <p:txBody>
          <a:bodyPr>
            <a:normAutofit/>
          </a:bodyPr>
          <a:lstStyle/>
          <a:p>
            <a:pPr marL="0" indent="0">
              <a:buNone/>
            </a:pPr>
            <a:r>
              <a:rPr lang="en-CA" u="sng" dirty="0"/>
              <a:t>Chastity</a:t>
            </a:r>
            <a:r>
              <a:rPr lang="en-CA" dirty="0"/>
              <a:t> – </a:t>
            </a:r>
            <a:br>
              <a:rPr lang="en-CA" dirty="0"/>
            </a:br>
            <a:r>
              <a:rPr lang="en-CA" dirty="0"/>
              <a:t>Not particularly important in Sweden, Denmark, Germany </a:t>
            </a:r>
            <a:br>
              <a:rPr lang="en-CA" dirty="0"/>
            </a:br>
            <a:r>
              <a:rPr lang="en-CA" dirty="0"/>
              <a:t>                </a:t>
            </a:r>
            <a:br>
              <a:rPr lang="en-CA" dirty="0"/>
            </a:br>
            <a:r>
              <a:rPr lang="en-CA" dirty="0"/>
              <a:t> Important in India, Iran, china</a:t>
            </a:r>
          </a:p>
          <a:p>
            <a:pPr marL="0" indent="0">
              <a:buNone/>
            </a:pPr>
            <a:endParaRPr lang="en-CA" dirty="0"/>
          </a:p>
          <a:p>
            <a:pPr marL="0" indent="0">
              <a:buNone/>
            </a:pPr>
            <a:r>
              <a:rPr lang="en-CA" u="sng" dirty="0"/>
              <a:t>Honor Killing</a:t>
            </a:r>
            <a:r>
              <a:rPr lang="en-CA" dirty="0"/>
              <a:t>: </a:t>
            </a:r>
            <a:br>
              <a:rPr lang="en-CA" dirty="0"/>
            </a:br>
            <a:r>
              <a:rPr lang="en-CA" dirty="0"/>
              <a:t>Stigma an stereotyping cultures</a:t>
            </a:r>
            <a:br>
              <a:rPr lang="en-CA" dirty="0"/>
            </a:br>
            <a:r>
              <a:rPr lang="en-CA" dirty="0"/>
              <a:t>- A challenge for Acculturating groups in the Western countries  </a:t>
            </a:r>
          </a:p>
        </p:txBody>
      </p:sp>
      <p:pic>
        <p:nvPicPr>
          <p:cNvPr id="5" name="Picture 4" descr="A close up of a person wearing a hat&#10;&#10;Description automatically generated">
            <a:extLst>
              <a:ext uri="{FF2B5EF4-FFF2-40B4-BE49-F238E27FC236}">
                <a16:creationId xmlns:a16="http://schemas.microsoft.com/office/drawing/2014/main" id="{2BDEF31A-F133-4ADE-BAED-74994CA194B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38270" y="470957"/>
            <a:ext cx="3530372" cy="5291778"/>
          </a:xfrm>
          <a:prstGeom prst="rect">
            <a:avLst/>
          </a:prstGeom>
        </p:spPr>
      </p:pic>
      <p:sp>
        <p:nvSpPr>
          <p:cNvPr id="6" name="TextBox 5">
            <a:extLst>
              <a:ext uri="{FF2B5EF4-FFF2-40B4-BE49-F238E27FC236}">
                <a16:creationId xmlns:a16="http://schemas.microsoft.com/office/drawing/2014/main" id="{0B65442D-9C6B-488B-BE34-891D11189D8B}"/>
              </a:ext>
            </a:extLst>
          </p:cNvPr>
          <p:cNvSpPr txBox="1"/>
          <p:nvPr/>
        </p:nvSpPr>
        <p:spPr>
          <a:xfrm>
            <a:off x="6963280" y="5848234"/>
            <a:ext cx="3280352" cy="230832"/>
          </a:xfrm>
          <a:prstGeom prst="rect">
            <a:avLst/>
          </a:prstGeom>
          <a:noFill/>
        </p:spPr>
        <p:txBody>
          <a:bodyPr wrap="square" rtlCol="0">
            <a:spAutoFit/>
          </a:bodyPr>
          <a:lstStyle/>
          <a:p>
            <a:r>
              <a:rPr lang="en-CA" sz="900" dirty="0">
                <a:hlinkClick r:id="rId3" tooltip="http://www.flickr.com/photos/un_photo/4741850179/"/>
              </a:rPr>
              <a:t>This Photo</a:t>
            </a:r>
            <a:r>
              <a:rPr lang="en-CA" sz="900" dirty="0"/>
              <a:t> by Unknown Author is licensed under </a:t>
            </a:r>
            <a:r>
              <a:rPr lang="en-CA" sz="900" dirty="0">
                <a:hlinkClick r:id="rId4" tooltip="https://creativecommons.org/licenses/by-nc-nd/3.0/"/>
              </a:rPr>
              <a:t>CC BY-NC-ND</a:t>
            </a:r>
            <a:endParaRPr lang="en-CA" sz="900" dirty="0"/>
          </a:p>
        </p:txBody>
      </p:sp>
    </p:spTree>
    <p:extLst>
      <p:ext uri="{BB962C8B-B14F-4D97-AF65-F5344CB8AC3E}">
        <p14:creationId xmlns:p14="http://schemas.microsoft.com/office/powerpoint/2010/main" val="2910519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3D8C9-CAAD-40AF-98B4-3FD027CB684B}"/>
              </a:ext>
            </a:extLst>
          </p:cNvPr>
          <p:cNvSpPr>
            <a:spLocks noGrp="1"/>
          </p:cNvSpPr>
          <p:nvPr>
            <p:ph type="title"/>
          </p:nvPr>
        </p:nvSpPr>
        <p:spPr/>
        <p:txBody>
          <a:bodyPr>
            <a:normAutofit/>
          </a:bodyPr>
          <a:lstStyle/>
          <a:p>
            <a:r>
              <a:rPr lang="en-CA" sz="4000" b="1"/>
              <a:t>“ Mixed” (Inter-racial)  Relationships</a:t>
            </a:r>
          </a:p>
        </p:txBody>
      </p:sp>
      <p:sp>
        <p:nvSpPr>
          <p:cNvPr id="3" name="Content Placeholder 2">
            <a:extLst>
              <a:ext uri="{FF2B5EF4-FFF2-40B4-BE49-F238E27FC236}">
                <a16:creationId xmlns:a16="http://schemas.microsoft.com/office/drawing/2014/main" id="{5CE87D0D-02CB-485B-8BC8-E4B8A7D8745A}"/>
              </a:ext>
            </a:extLst>
          </p:cNvPr>
          <p:cNvSpPr>
            <a:spLocks noGrp="1"/>
          </p:cNvSpPr>
          <p:nvPr>
            <p:ph idx="1"/>
          </p:nvPr>
        </p:nvSpPr>
        <p:spPr>
          <a:xfrm>
            <a:off x="375558" y="1825625"/>
            <a:ext cx="7298872" cy="4351338"/>
          </a:xfrm>
        </p:spPr>
        <p:txBody>
          <a:bodyPr>
            <a:noAutofit/>
          </a:bodyPr>
          <a:lstStyle/>
          <a:p>
            <a:pPr marL="0" indent="0">
              <a:buNone/>
            </a:pPr>
            <a:r>
              <a:rPr lang="en-CA" sz="2400" dirty="0"/>
              <a:t>Couple in which one spouse or partner belongs to a visible minority group and the other does not, as well as couple in which the two spouses or partners belong to different visible minority groups </a:t>
            </a:r>
          </a:p>
          <a:p>
            <a:pPr marL="0" indent="0">
              <a:buNone/>
            </a:pPr>
            <a:r>
              <a:rPr lang="en-CA" sz="2400" u="sng" dirty="0"/>
              <a:t>Stats Canada 2011: 360,000 Mixed race couples </a:t>
            </a:r>
            <a:br>
              <a:rPr lang="en-CA" sz="2400" dirty="0"/>
            </a:br>
            <a:r>
              <a:rPr lang="en-CA" sz="2400" dirty="0"/>
              <a:t>Japanese were most likely to “marry out” (78.7%)  followed by the Latin Americans (48.2%), and Blacks (40.2%) </a:t>
            </a:r>
          </a:p>
          <a:p>
            <a:pPr marL="0" indent="0">
              <a:buNone/>
            </a:pPr>
            <a:r>
              <a:rPr lang="en-CA" sz="2400" dirty="0"/>
              <a:t>Vancouver has more couples in mixed unions per capita than any other Canadian city, 9.6% (one in 10)</a:t>
            </a:r>
            <a:br>
              <a:rPr lang="en-CA" sz="2400" dirty="0"/>
            </a:br>
            <a:r>
              <a:rPr lang="en-CA" sz="2400" dirty="0"/>
              <a:t>Toronto: 8.2%  </a:t>
            </a:r>
          </a:p>
        </p:txBody>
      </p:sp>
      <p:pic>
        <p:nvPicPr>
          <p:cNvPr id="5" name="Picture 4" descr="A close up of a person&#10;&#10;Description automatically generated">
            <a:extLst>
              <a:ext uri="{FF2B5EF4-FFF2-40B4-BE49-F238E27FC236}">
                <a16:creationId xmlns:a16="http://schemas.microsoft.com/office/drawing/2014/main" id="{6C464F25-7F44-4D82-8085-1B2CB775DDE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091" r="8039" b="1"/>
          <a:stretch/>
        </p:blipFill>
        <p:spPr>
          <a:xfrm>
            <a:off x="8068998" y="891537"/>
            <a:ext cx="3418913" cy="4815211"/>
          </a:xfrm>
          <a:prstGeom prst="rect">
            <a:avLst/>
          </a:prstGeom>
          <a:effectLst>
            <a:outerShdw blurRad="406400" dist="317500" dir="5400000" sx="89000" sy="89000" rotWithShape="0">
              <a:prstClr val="black">
                <a:alpha val="15000"/>
              </a:prstClr>
            </a:outerShdw>
          </a:effectLst>
        </p:spPr>
      </p:pic>
      <p:sp>
        <p:nvSpPr>
          <p:cNvPr id="6" name="TextBox 5">
            <a:extLst>
              <a:ext uri="{FF2B5EF4-FFF2-40B4-BE49-F238E27FC236}">
                <a16:creationId xmlns:a16="http://schemas.microsoft.com/office/drawing/2014/main" id="{7F8BA02A-D711-499D-B645-EE0A733F40B3}"/>
              </a:ext>
            </a:extLst>
          </p:cNvPr>
          <p:cNvSpPr txBox="1"/>
          <p:nvPr/>
        </p:nvSpPr>
        <p:spPr>
          <a:xfrm>
            <a:off x="8615315" y="5862622"/>
            <a:ext cx="2326278" cy="200055"/>
          </a:xfrm>
          <a:prstGeom prst="rect">
            <a:avLst/>
          </a:prstGeom>
          <a:solidFill>
            <a:srgbClr val="000000"/>
          </a:solidFill>
        </p:spPr>
        <p:txBody>
          <a:bodyPr wrap="none" rtlCol="0">
            <a:spAutoFit/>
          </a:bodyPr>
          <a:lstStyle/>
          <a:p>
            <a:pPr algn="r">
              <a:spcAft>
                <a:spcPts val="600"/>
              </a:spcAft>
            </a:pPr>
            <a:r>
              <a:rPr lang="en-CA" sz="700" dirty="0">
                <a:solidFill>
                  <a:srgbClr val="FFFFFF"/>
                </a:solidFill>
                <a:hlinkClick r:id="rId3" tooltip="https://kingofcomplain.blogspot.com/2010_04_01_archive.html">
                  <a:extLst>
                    <a:ext uri="{A12FA001-AC4F-418D-AE19-62706E023703}">
                      <ahyp:hlinkClr xmlns:ahyp="http://schemas.microsoft.com/office/drawing/2018/hyperlinkcolor" val="tx"/>
                    </a:ext>
                  </a:extLst>
                </a:hlinkClick>
              </a:rPr>
              <a:t>This Photo</a:t>
            </a:r>
            <a:r>
              <a:rPr lang="en-CA" sz="700" dirty="0">
                <a:solidFill>
                  <a:srgbClr val="FFFFFF"/>
                </a:solidFill>
              </a:rPr>
              <a:t> by Unknown Author is licensed under </a:t>
            </a:r>
            <a:r>
              <a:rPr lang="en-CA" sz="700" dirty="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CA" sz="700" dirty="0">
              <a:solidFill>
                <a:srgbClr val="FFFFFF"/>
              </a:solidFill>
            </a:endParaRPr>
          </a:p>
        </p:txBody>
      </p:sp>
    </p:spTree>
    <p:extLst>
      <p:ext uri="{BB962C8B-B14F-4D97-AF65-F5344CB8AC3E}">
        <p14:creationId xmlns:p14="http://schemas.microsoft.com/office/powerpoint/2010/main" val="2340253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7EE2F2-2049-4115-8F13-A4CE7B132A5E}"/>
              </a:ext>
            </a:extLst>
          </p:cNvPr>
          <p:cNvSpPr txBox="1"/>
          <p:nvPr/>
        </p:nvSpPr>
        <p:spPr>
          <a:xfrm>
            <a:off x="838200" y="3428048"/>
            <a:ext cx="3398520" cy="1815882"/>
          </a:xfrm>
          <a:prstGeom prst="rect">
            <a:avLst/>
          </a:prstGeom>
          <a:noFill/>
        </p:spPr>
        <p:txBody>
          <a:bodyPr wrap="square" rtlCol="0">
            <a:spAutoFit/>
          </a:bodyPr>
          <a:lstStyle/>
          <a:p>
            <a:r>
              <a:rPr lang="en-CA" sz="2800" dirty="0"/>
              <a:t>-Clear Complexion: Face without blemishes</a:t>
            </a:r>
            <a:br>
              <a:rPr lang="en-CA" sz="2800" dirty="0"/>
            </a:br>
            <a:endParaRPr lang="en-CA" sz="2800" dirty="0"/>
          </a:p>
        </p:txBody>
      </p:sp>
      <p:pic>
        <p:nvPicPr>
          <p:cNvPr id="6" name="Picture 5" descr="A close up of a person&#10;&#10;Description automatically generated">
            <a:extLst>
              <a:ext uri="{FF2B5EF4-FFF2-40B4-BE49-F238E27FC236}">
                <a16:creationId xmlns:a16="http://schemas.microsoft.com/office/drawing/2014/main" id="{AB8B5A5D-32AA-46A8-823F-92553A67E4C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932195" y="2270712"/>
            <a:ext cx="5857630" cy="3884987"/>
          </a:xfrm>
          <a:prstGeom prst="rect">
            <a:avLst/>
          </a:prstGeom>
        </p:spPr>
      </p:pic>
      <p:sp>
        <p:nvSpPr>
          <p:cNvPr id="9" name="TextBox 8">
            <a:extLst>
              <a:ext uri="{FF2B5EF4-FFF2-40B4-BE49-F238E27FC236}">
                <a16:creationId xmlns:a16="http://schemas.microsoft.com/office/drawing/2014/main" id="{CAA64415-AF2C-4A43-9DE9-DA4BA5D0ECF2}"/>
              </a:ext>
            </a:extLst>
          </p:cNvPr>
          <p:cNvSpPr txBox="1"/>
          <p:nvPr/>
        </p:nvSpPr>
        <p:spPr>
          <a:xfrm>
            <a:off x="6735234" y="6377458"/>
            <a:ext cx="3644899" cy="230832"/>
          </a:xfrm>
          <a:prstGeom prst="rect">
            <a:avLst/>
          </a:prstGeom>
          <a:noFill/>
        </p:spPr>
        <p:txBody>
          <a:bodyPr wrap="square" rtlCol="0">
            <a:spAutoFit/>
          </a:bodyPr>
          <a:lstStyle/>
          <a:p>
            <a:r>
              <a:rPr lang="en-CA" sz="900" dirty="0">
                <a:hlinkClick r:id="rId4" tooltip="https://www.southernbonvivant.com/colored-stones-in-engagement-rings-idsayyes-interview-with-bashinskis/"/>
              </a:rPr>
              <a:t>This Photo</a:t>
            </a:r>
            <a:r>
              <a:rPr lang="en-CA" sz="900" dirty="0"/>
              <a:t> by Unknown Author is licensed under </a:t>
            </a:r>
            <a:r>
              <a:rPr lang="en-CA" sz="900" dirty="0">
                <a:hlinkClick r:id="rId5" tooltip="https://creativecommons.org/licenses/by-nc-nd/3.0/"/>
              </a:rPr>
              <a:t>CC BY-NC-ND</a:t>
            </a:r>
            <a:endParaRPr lang="en-CA" sz="900" dirty="0"/>
          </a:p>
        </p:txBody>
      </p:sp>
      <p:sp>
        <p:nvSpPr>
          <p:cNvPr id="10" name="Title 9">
            <a:extLst>
              <a:ext uri="{FF2B5EF4-FFF2-40B4-BE49-F238E27FC236}">
                <a16:creationId xmlns:a16="http://schemas.microsoft.com/office/drawing/2014/main" id="{4C5C6E3A-6EA1-455A-B496-A0A8603E553A}"/>
              </a:ext>
            </a:extLst>
          </p:cNvPr>
          <p:cNvSpPr>
            <a:spLocks noGrp="1"/>
          </p:cNvSpPr>
          <p:nvPr>
            <p:ph type="title"/>
          </p:nvPr>
        </p:nvSpPr>
        <p:spPr>
          <a:xfrm>
            <a:off x="838200" y="365125"/>
            <a:ext cx="8531087" cy="1325563"/>
          </a:xfrm>
        </p:spPr>
        <p:txBody>
          <a:bodyPr/>
          <a:lstStyle/>
          <a:p>
            <a:r>
              <a:rPr lang="en-CA" b="1" dirty="0">
                <a:solidFill>
                  <a:schemeClr val="accent2">
                    <a:lumMod val="50000"/>
                  </a:schemeClr>
                </a:solidFill>
              </a:rPr>
              <a:t>Universal Standards of Attractiveness</a:t>
            </a:r>
          </a:p>
        </p:txBody>
      </p:sp>
    </p:spTree>
    <p:extLst>
      <p:ext uri="{BB962C8B-B14F-4D97-AF65-F5344CB8AC3E}">
        <p14:creationId xmlns:p14="http://schemas.microsoft.com/office/powerpoint/2010/main" val="2755583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19"/>
          <p:cNvPicPr preferRelativeResize="0"/>
          <p:nvPr/>
        </p:nvPicPr>
        <p:blipFill rotWithShape="1">
          <a:blip r:embed="rId3">
            <a:alphaModFix/>
          </a:blip>
          <a:srcRect/>
          <a:stretch/>
        </p:blipFill>
        <p:spPr>
          <a:xfrm>
            <a:off x="7336337" y="1474887"/>
            <a:ext cx="3204437" cy="3807003"/>
          </a:xfrm>
          <a:prstGeom prst="rect">
            <a:avLst/>
          </a:prstGeom>
          <a:noFill/>
          <a:ln>
            <a:noFill/>
          </a:ln>
        </p:spPr>
      </p:pic>
      <p:sp>
        <p:nvSpPr>
          <p:cNvPr id="172" name="Google Shape;172;p19"/>
          <p:cNvSpPr txBox="1"/>
          <p:nvPr/>
        </p:nvSpPr>
        <p:spPr>
          <a:xfrm>
            <a:off x="1930868" y="5162689"/>
            <a:ext cx="5285512" cy="1136512"/>
          </a:xfrm>
          <a:prstGeom prst="rect">
            <a:avLst/>
          </a:prstGeom>
          <a:noFill/>
          <a:ln>
            <a:noFill/>
          </a:ln>
        </p:spPr>
        <p:txBody>
          <a:bodyPr spcFirstLastPara="1" wrap="square" lIns="91425" tIns="45700" rIns="91425" bIns="45700" anchor="t" anchorCtr="0">
            <a:noAutofit/>
          </a:bodyPr>
          <a:lstStyle/>
          <a:p>
            <a:r>
              <a:rPr lang="en-US" sz="2800" u="sng" dirty="0">
                <a:solidFill>
                  <a:schemeClr val="dk1"/>
                </a:solidFill>
                <a:latin typeface="Arial"/>
                <a:ea typeface="Arial"/>
                <a:cs typeface="Arial"/>
                <a:sym typeface="Arial"/>
              </a:rPr>
              <a:t>Symmetry of Face and Body</a:t>
            </a:r>
            <a:endParaRPr sz="2800" u="sng" dirty="0"/>
          </a:p>
          <a:p>
            <a:r>
              <a:rPr lang="en-US" sz="2800" dirty="0">
                <a:solidFill>
                  <a:schemeClr val="dk1"/>
                </a:solidFill>
              </a:rPr>
              <a:t>is</a:t>
            </a:r>
            <a:r>
              <a:rPr lang="en-US" sz="2800" dirty="0">
                <a:solidFill>
                  <a:schemeClr val="dk1"/>
                </a:solidFill>
                <a:latin typeface="Arial"/>
                <a:ea typeface="Arial"/>
                <a:cs typeface="Arial"/>
                <a:sym typeface="Arial"/>
              </a:rPr>
              <a:t> perceived as attractive</a:t>
            </a:r>
            <a:endParaRPr sz="2800" b="1" dirty="0">
              <a:solidFill>
                <a:schemeClr val="dk1"/>
              </a:solidFill>
              <a:latin typeface="Arial"/>
              <a:ea typeface="Arial"/>
              <a:cs typeface="Arial"/>
              <a:sym typeface="Arial"/>
            </a:endParaRPr>
          </a:p>
        </p:txBody>
      </p:sp>
      <p:pic>
        <p:nvPicPr>
          <p:cNvPr id="5" name="Picture 4" descr="A person posing for the camera&#10;&#10;Description automatically generated">
            <a:extLst>
              <a:ext uri="{FF2B5EF4-FFF2-40B4-BE49-F238E27FC236}">
                <a16:creationId xmlns:a16="http://schemas.microsoft.com/office/drawing/2014/main" id="{F1BB090C-A3EA-403A-968E-2B7435ECED8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651225" y="354842"/>
            <a:ext cx="2413754" cy="3618865"/>
          </a:xfrm>
          <a:prstGeom prst="rect">
            <a:avLst/>
          </a:prstGeom>
        </p:spPr>
      </p:pic>
      <p:sp>
        <p:nvSpPr>
          <p:cNvPr id="6" name="TextBox 5">
            <a:extLst>
              <a:ext uri="{FF2B5EF4-FFF2-40B4-BE49-F238E27FC236}">
                <a16:creationId xmlns:a16="http://schemas.microsoft.com/office/drawing/2014/main" id="{17259B6A-8EF7-4537-834F-7C1094EE1516}"/>
              </a:ext>
            </a:extLst>
          </p:cNvPr>
          <p:cNvSpPr txBox="1"/>
          <p:nvPr/>
        </p:nvSpPr>
        <p:spPr>
          <a:xfrm>
            <a:off x="2215172" y="4204016"/>
            <a:ext cx="3204437" cy="230832"/>
          </a:xfrm>
          <a:prstGeom prst="rect">
            <a:avLst/>
          </a:prstGeom>
          <a:noFill/>
        </p:spPr>
        <p:txBody>
          <a:bodyPr wrap="square" rtlCol="0">
            <a:spAutoFit/>
          </a:bodyPr>
          <a:lstStyle/>
          <a:p>
            <a:r>
              <a:rPr lang="en-CA" sz="900" dirty="0">
                <a:hlinkClick r:id="rId5" tooltip="http://www.flickr.com/photos/dawolf/5078917287/"/>
              </a:rPr>
              <a:t>This Photo</a:t>
            </a:r>
            <a:r>
              <a:rPr lang="en-CA" sz="900" dirty="0"/>
              <a:t> by Unknown Author is licensed under </a:t>
            </a:r>
            <a:r>
              <a:rPr lang="en-CA" sz="900" dirty="0">
                <a:hlinkClick r:id="rId6" tooltip="https://creativecommons.org/licenses/by-nc/3.0/"/>
              </a:rPr>
              <a:t>CC BY-NC</a:t>
            </a:r>
            <a:endParaRPr lang="en-CA" sz="900" dirty="0"/>
          </a:p>
        </p:txBody>
      </p:sp>
      <p:pic>
        <p:nvPicPr>
          <p:cNvPr id="10" name="Picture 9" descr="A person posing for the camera&#10;&#10;Description automatically generated">
            <a:extLst>
              <a:ext uri="{FF2B5EF4-FFF2-40B4-BE49-F238E27FC236}">
                <a16:creationId xmlns:a16="http://schemas.microsoft.com/office/drawing/2014/main" id="{C21297A9-CEE0-45EA-A8C3-FA3921299A2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flipH="1">
            <a:off x="4193026" y="354842"/>
            <a:ext cx="2413754" cy="3618865"/>
          </a:xfrm>
          <a:prstGeom prst="rect">
            <a:avLst/>
          </a:prstGeom>
        </p:spPr>
      </p:pic>
      <p:sp>
        <p:nvSpPr>
          <p:cNvPr id="11" name="TextBox 10">
            <a:extLst>
              <a:ext uri="{FF2B5EF4-FFF2-40B4-BE49-F238E27FC236}">
                <a16:creationId xmlns:a16="http://schemas.microsoft.com/office/drawing/2014/main" id="{936C65A3-3059-4DC7-8E49-25D0B803A63D}"/>
              </a:ext>
            </a:extLst>
          </p:cNvPr>
          <p:cNvSpPr txBox="1"/>
          <p:nvPr/>
        </p:nvSpPr>
        <p:spPr>
          <a:xfrm flipH="1">
            <a:off x="7216380" y="5281891"/>
            <a:ext cx="2963366" cy="230832"/>
          </a:xfrm>
          <a:prstGeom prst="rect">
            <a:avLst/>
          </a:prstGeom>
          <a:noFill/>
        </p:spPr>
        <p:txBody>
          <a:bodyPr wrap="square" rtlCol="0">
            <a:spAutoFit/>
          </a:bodyPr>
          <a:lstStyle/>
          <a:p>
            <a:r>
              <a:rPr lang="en-CA" sz="900" dirty="0">
                <a:hlinkClick r:id="rId5" tooltip="http://www.flickr.com/photos/dawolf/5078917287/"/>
              </a:rPr>
              <a:t>This Photo</a:t>
            </a:r>
            <a:r>
              <a:rPr lang="en-CA" sz="900" dirty="0"/>
              <a:t> by Unknown Author is licensed under </a:t>
            </a:r>
            <a:r>
              <a:rPr lang="en-CA" sz="900" dirty="0">
                <a:hlinkClick r:id="rId6" tooltip="https://creativecommons.org/licenses/by-nc/3.0/"/>
              </a:rPr>
              <a:t>CC BY-NC</a:t>
            </a:r>
            <a:endParaRPr lang="en-CA" sz="900" dirty="0"/>
          </a:p>
        </p:txBody>
      </p:sp>
      <p:sp>
        <p:nvSpPr>
          <p:cNvPr id="8" name="Title 1">
            <a:extLst>
              <a:ext uri="{FF2B5EF4-FFF2-40B4-BE49-F238E27FC236}">
                <a16:creationId xmlns:a16="http://schemas.microsoft.com/office/drawing/2014/main" id="{FB20DF9E-FFD5-49AC-AE4F-72E43EC5F2E8}"/>
              </a:ext>
            </a:extLst>
          </p:cNvPr>
          <p:cNvSpPr txBox="1">
            <a:spLocks/>
          </p:cNvSpPr>
          <p:nvPr/>
        </p:nvSpPr>
        <p:spPr>
          <a:xfrm>
            <a:off x="7038580" y="215142"/>
            <a:ext cx="4404120" cy="113013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dirty="0">
                <a:solidFill>
                  <a:schemeClr val="accent2">
                    <a:lumMod val="50000"/>
                  </a:schemeClr>
                </a:solidFill>
              </a:rPr>
              <a:t>Universal standards of attractiveness</a:t>
            </a:r>
          </a:p>
        </p:txBody>
      </p:sp>
      <p:sp>
        <p:nvSpPr>
          <p:cNvPr id="2" name="Rectangle 1">
            <a:extLst>
              <a:ext uri="{FF2B5EF4-FFF2-40B4-BE49-F238E27FC236}">
                <a16:creationId xmlns:a16="http://schemas.microsoft.com/office/drawing/2014/main" id="{1F23370D-8A0F-44A9-AA76-B8B6B5375338}"/>
              </a:ext>
            </a:extLst>
          </p:cNvPr>
          <p:cNvSpPr/>
          <p:nvPr/>
        </p:nvSpPr>
        <p:spPr>
          <a:xfrm>
            <a:off x="9015514" y="5627195"/>
            <a:ext cx="3176486" cy="1015663"/>
          </a:xfrm>
          <a:prstGeom prst="rect">
            <a:avLst/>
          </a:prstGeom>
        </p:spPr>
        <p:txBody>
          <a:bodyPr wrap="square">
            <a:spAutoFit/>
          </a:bodyPr>
          <a:lstStyle/>
          <a:p>
            <a:r>
              <a:rPr lang="en-CA" sz="1200" dirty="0"/>
              <a:t>Slide originally created by Dr. Debra Dell</a:t>
            </a:r>
            <a:br>
              <a:rPr lang="en-CA" sz="1200" dirty="0"/>
            </a:br>
            <a:r>
              <a:rPr lang="en-CA" sz="1200" dirty="0"/>
              <a:t>Athabasca University</a:t>
            </a:r>
            <a:br>
              <a:rPr lang="en-CA" sz="1200" dirty="0"/>
            </a:br>
            <a:r>
              <a:rPr lang="en-CA" sz="1200" dirty="0"/>
              <a:t>Modified by Dr. Gira Bhatt</a:t>
            </a:r>
            <a:br>
              <a:rPr lang="en-CA" sz="1200" dirty="0"/>
            </a:br>
            <a:r>
              <a:rPr lang="en-CA" sz="1200" dirty="0"/>
              <a:t>Kwantlen Polytechnic University</a:t>
            </a:r>
            <a:br>
              <a:rPr lang="en-CA" sz="1200" dirty="0"/>
            </a:br>
            <a:r>
              <a:rPr lang="en-CA" sz="1200" dirty="0"/>
              <a:t> </a:t>
            </a:r>
            <a:r>
              <a:rPr lang="en-US" sz="1200" dirty="0">
                <a:hlinkClick r:id="rId7"/>
              </a:rPr>
              <a:t>CC 2.0</a:t>
            </a:r>
            <a:endParaRPr lang="en-CA"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20" descr="A close up of a person&#10;&#10;Description generated with very high confidence"/>
          <p:cNvPicPr preferRelativeResize="0"/>
          <p:nvPr/>
        </p:nvPicPr>
        <p:blipFill rotWithShape="1">
          <a:blip r:embed="rId3">
            <a:alphaModFix/>
          </a:blip>
          <a:srcRect/>
          <a:stretch/>
        </p:blipFill>
        <p:spPr>
          <a:xfrm>
            <a:off x="2637736" y="1153108"/>
            <a:ext cx="5675244" cy="4588678"/>
          </a:xfrm>
          <a:prstGeom prst="rect">
            <a:avLst/>
          </a:prstGeom>
          <a:noFill/>
          <a:ln>
            <a:noFill/>
          </a:ln>
        </p:spPr>
      </p:pic>
      <p:sp>
        <p:nvSpPr>
          <p:cNvPr id="180" name="Google Shape;180;p20"/>
          <p:cNvSpPr txBox="1"/>
          <p:nvPr/>
        </p:nvSpPr>
        <p:spPr>
          <a:xfrm>
            <a:off x="809171" y="1116214"/>
            <a:ext cx="2104572" cy="1877437"/>
          </a:xfrm>
          <a:prstGeom prst="rect">
            <a:avLst/>
          </a:prstGeom>
          <a:noFill/>
          <a:ln>
            <a:noFill/>
          </a:ln>
        </p:spPr>
        <p:txBody>
          <a:bodyPr spcFirstLastPara="1" wrap="square" lIns="91425" tIns="45700" rIns="91425" bIns="45700" anchor="t" anchorCtr="0">
            <a:noAutofit/>
          </a:bodyPr>
          <a:lstStyle/>
          <a:p>
            <a:r>
              <a:rPr lang="en-US" sz="2800" dirty="0">
                <a:solidFill>
                  <a:schemeClr val="dk1"/>
                </a:solidFill>
                <a:latin typeface="Arial"/>
                <a:ea typeface="Arial"/>
                <a:cs typeface="Arial"/>
                <a:sym typeface="Arial"/>
              </a:rPr>
              <a:t>The preference for </a:t>
            </a:r>
            <a:r>
              <a:rPr lang="en-US" sz="3200" b="1" dirty="0">
                <a:solidFill>
                  <a:srgbClr val="26849C"/>
                </a:solidFill>
                <a:latin typeface="Arial"/>
                <a:ea typeface="Arial"/>
                <a:cs typeface="Arial"/>
                <a:sym typeface="Arial"/>
              </a:rPr>
              <a:t>average</a:t>
            </a:r>
            <a:endParaRPr sz="2800" b="1" dirty="0">
              <a:solidFill>
                <a:srgbClr val="26849C"/>
              </a:solidFill>
              <a:latin typeface="Arial"/>
              <a:ea typeface="Arial"/>
              <a:cs typeface="Arial"/>
              <a:sym typeface="Arial"/>
            </a:endParaRPr>
          </a:p>
        </p:txBody>
      </p:sp>
      <p:sp>
        <p:nvSpPr>
          <p:cNvPr id="5" name="Title 1">
            <a:extLst>
              <a:ext uri="{FF2B5EF4-FFF2-40B4-BE49-F238E27FC236}">
                <a16:creationId xmlns:a16="http://schemas.microsoft.com/office/drawing/2014/main" id="{5699109B-1523-4E28-AE56-B3342BD21F16}"/>
              </a:ext>
            </a:extLst>
          </p:cNvPr>
          <p:cNvSpPr txBox="1">
            <a:spLocks/>
          </p:cNvSpPr>
          <p:nvPr/>
        </p:nvSpPr>
        <p:spPr>
          <a:xfrm>
            <a:off x="6424917" y="291342"/>
            <a:ext cx="4404120" cy="113013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dirty="0">
                <a:solidFill>
                  <a:schemeClr val="accent2">
                    <a:lumMod val="50000"/>
                  </a:schemeClr>
                </a:solidFill>
              </a:rPr>
              <a:t>Universal standards of attractiveness</a:t>
            </a:r>
          </a:p>
        </p:txBody>
      </p:sp>
      <p:sp>
        <p:nvSpPr>
          <p:cNvPr id="6" name="Rectangle 5">
            <a:extLst>
              <a:ext uri="{FF2B5EF4-FFF2-40B4-BE49-F238E27FC236}">
                <a16:creationId xmlns:a16="http://schemas.microsoft.com/office/drawing/2014/main" id="{B06F3463-B2B3-424C-A332-DB2CCAE0CBB6}"/>
              </a:ext>
            </a:extLst>
          </p:cNvPr>
          <p:cNvSpPr/>
          <p:nvPr/>
        </p:nvSpPr>
        <p:spPr>
          <a:xfrm>
            <a:off x="8799614" y="5550995"/>
            <a:ext cx="3176486" cy="1015663"/>
          </a:xfrm>
          <a:prstGeom prst="rect">
            <a:avLst/>
          </a:prstGeom>
        </p:spPr>
        <p:txBody>
          <a:bodyPr wrap="square">
            <a:spAutoFit/>
          </a:bodyPr>
          <a:lstStyle/>
          <a:p>
            <a:r>
              <a:rPr lang="en-CA" sz="1200" dirty="0"/>
              <a:t>Slide originally created by Dr. Debra Dell</a:t>
            </a:r>
            <a:br>
              <a:rPr lang="en-CA" sz="1200" dirty="0"/>
            </a:br>
            <a:r>
              <a:rPr lang="en-CA" sz="1200" dirty="0"/>
              <a:t>Athabasca University</a:t>
            </a:r>
            <a:br>
              <a:rPr lang="en-CA" sz="1200" dirty="0"/>
            </a:br>
            <a:r>
              <a:rPr lang="en-CA" sz="1200" dirty="0"/>
              <a:t>Modified by Dr. Gira Bhatt</a:t>
            </a:r>
            <a:br>
              <a:rPr lang="en-CA" sz="1200" dirty="0"/>
            </a:br>
            <a:r>
              <a:rPr lang="en-CA" sz="1200" dirty="0"/>
              <a:t>Kwantlen Polytechnic University</a:t>
            </a:r>
            <a:br>
              <a:rPr lang="en-CA" sz="1200" dirty="0"/>
            </a:br>
            <a:r>
              <a:rPr lang="en-CA" sz="1200" dirty="0"/>
              <a:t> </a:t>
            </a:r>
            <a:r>
              <a:rPr lang="en-US" sz="1200" dirty="0">
                <a:hlinkClick r:id="rId4"/>
              </a:rPr>
              <a:t>CC 2.0</a:t>
            </a:r>
            <a:endParaRPr lang="en-CA"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7" name="Google Shape;207;p23"/>
          <p:cNvSpPr/>
          <p:nvPr/>
        </p:nvSpPr>
        <p:spPr>
          <a:xfrm>
            <a:off x="353294" y="1893688"/>
            <a:ext cx="3644900" cy="4602498"/>
          </a:xfrm>
          <a:prstGeom prst="rect">
            <a:avLst/>
          </a:prstGeom>
          <a:noFill/>
          <a:ln>
            <a:noFill/>
          </a:ln>
        </p:spPr>
        <p:txBody>
          <a:bodyPr spcFirstLastPara="1" wrap="square" lIns="91425" tIns="45700" rIns="91425" bIns="45700" anchor="t" anchorCtr="0">
            <a:noAutofit/>
          </a:bodyPr>
          <a:lstStyle/>
          <a:p>
            <a:r>
              <a:rPr lang="en-CA" sz="3600" dirty="0"/>
              <a:t>Universally, </a:t>
            </a:r>
            <a:br>
              <a:rPr lang="en-CA" sz="3600" dirty="0"/>
            </a:br>
            <a:r>
              <a:rPr lang="en-CA" sz="3600" dirty="0"/>
              <a:t>Men value physical attractiveness</a:t>
            </a:r>
            <a:br>
              <a:rPr lang="en-CA" sz="3600" dirty="0"/>
            </a:br>
            <a:r>
              <a:rPr lang="en-CA" sz="3600" dirty="0"/>
              <a:t>Women value social status and resourcefulness</a:t>
            </a:r>
            <a:endParaRPr sz="3600" dirty="0"/>
          </a:p>
        </p:txBody>
      </p:sp>
      <p:pic>
        <p:nvPicPr>
          <p:cNvPr id="9" name="Picture 8" descr="A person posing for the camera&#10;&#10;Description automatically generated">
            <a:extLst>
              <a:ext uri="{FF2B5EF4-FFF2-40B4-BE49-F238E27FC236}">
                <a16:creationId xmlns:a16="http://schemas.microsoft.com/office/drawing/2014/main" id="{DE127FF3-FE3D-47AF-9ED4-DD2C63743C1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18706" y="1935518"/>
            <a:ext cx="7620000" cy="3810000"/>
          </a:xfrm>
          <a:prstGeom prst="rect">
            <a:avLst/>
          </a:prstGeom>
        </p:spPr>
      </p:pic>
      <p:sp>
        <p:nvSpPr>
          <p:cNvPr id="10" name="TextBox 9">
            <a:extLst>
              <a:ext uri="{FF2B5EF4-FFF2-40B4-BE49-F238E27FC236}">
                <a16:creationId xmlns:a16="http://schemas.microsoft.com/office/drawing/2014/main" id="{FC8C5C46-109A-4011-87EE-4E3FBAA74DDA}"/>
              </a:ext>
            </a:extLst>
          </p:cNvPr>
          <p:cNvSpPr txBox="1"/>
          <p:nvPr/>
        </p:nvSpPr>
        <p:spPr>
          <a:xfrm>
            <a:off x="6328060" y="6335760"/>
            <a:ext cx="3401293" cy="230832"/>
          </a:xfrm>
          <a:prstGeom prst="rect">
            <a:avLst/>
          </a:prstGeom>
          <a:noFill/>
        </p:spPr>
        <p:txBody>
          <a:bodyPr wrap="square" rtlCol="0">
            <a:spAutoFit/>
          </a:bodyPr>
          <a:lstStyle/>
          <a:p>
            <a:r>
              <a:rPr lang="en-CA" sz="900" dirty="0">
                <a:hlinkClick r:id="rId4" tooltip="https://haikita.blogspot.com/2011/11/el-romanticismo-patriarcal-en-el-cine.html"/>
              </a:rPr>
              <a:t>This Photo</a:t>
            </a:r>
            <a:r>
              <a:rPr lang="en-CA" sz="900" dirty="0"/>
              <a:t> by Unknown Author is licensed under </a:t>
            </a:r>
            <a:r>
              <a:rPr lang="en-CA" sz="900" dirty="0">
                <a:hlinkClick r:id="rId5" tooltip="https://creativecommons.org/licenses/by-nc-nd/3.0/"/>
              </a:rPr>
              <a:t>CC BY-NC-ND</a:t>
            </a:r>
            <a:endParaRPr lang="en-CA" sz="900" dirty="0"/>
          </a:p>
        </p:txBody>
      </p:sp>
      <p:sp>
        <p:nvSpPr>
          <p:cNvPr id="16" name="Title 1">
            <a:extLst>
              <a:ext uri="{FF2B5EF4-FFF2-40B4-BE49-F238E27FC236}">
                <a16:creationId xmlns:a16="http://schemas.microsoft.com/office/drawing/2014/main" id="{8749418D-106A-4074-972D-C942CA42818D}"/>
              </a:ext>
            </a:extLst>
          </p:cNvPr>
          <p:cNvSpPr txBox="1">
            <a:spLocks/>
          </p:cNvSpPr>
          <p:nvPr/>
        </p:nvSpPr>
        <p:spPr>
          <a:xfrm>
            <a:off x="4658288" y="393865"/>
            <a:ext cx="4404120" cy="113013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dirty="0">
                <a:solidFill>
                  <a:schemeClr val="accent2">
                    <a:lumMod val="50000"/>
                  </a:schemeClr>
                </a:solidFill>
              </a:rPr>
              <a:t>Universal standards of attractiveness</a:t>
            </a:r>
          </a:p>
        </p:txBody>
      </p:sp>
      <p:sp>
        <p:nvSpPr>
          <p:cNvPr id="2" name="TextBox 1">
            <a:extLst>
              <a:ext uri="{FF2B5EF4-FFF2-40B4-BE49-F238E27FC236}">
                <a16:creationId xmlns:a16="http://schemas.microsoft.com/office/drawing/2014/main" id="{B1024A95-0873-40A9-B8C7-046506EC7E84}"/>
              </a:ext>
            </a:extLst>
          </p:cNvPr>
          <p:cNvSpPr txBox="1"/>
          <p:nvPr/>
        </p:nvSpPr>
        <p:spPr>
          <a:xfrm>
            <a:off x="463825" y="589262"/>
            <a:ext cx="4041913" cy="523220"/>
          </a:xfrm>
          <a:prstGeom prst="rect">
            <a:avLst/>
          </a:prstGeom>
          <a:noFill/>
        </p:spPr>
        <p:txBody>
          <a:bodyPr wrap="square" rtlCol="0">
            <a:spAutoFit/>
          </a:bodyPr>
          <a:lstStyle/>
          <a:p>
            <a:r>
              <a:rPr lang="en-CA" sz="2800" b="1" dirty="0"/>
              <a:t>Evolutionary Perspective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 name="TextBox 1">
            <a:extLst>
              <a:ext uri="{FF2B5EF4-FFF2-40B4-BE49-F238E27FC236}">
                <a16:creationId xmlns:a16="http://schemas.microsoft.com/office/drawing/2014/main" id="{712B0F72-E86B-482D-9FA4-7FFE0AD9F820}"/>
              </a:ext>
            </a:extLst>
          </p:cNvPr>
          <p:cNvSpPr txBox="1"/>
          <p:nvPr/>
        </p:nvSpPr>
        <p:spPr>
          <a:xfrm>
            <a:off x="965200" y="1500271"/>
            <a:ext cx="6108700" cy="2523768"/>
          </a:xfrm>
          <a:prstGeom prst="rect">
            <a:avLst/>
          </a:prstGeom>
          <a:noFill/>
        </p:spPr>
        <p:txBody>
          <a:bodyPr wrap="square" rtlCol="0">
            <a:spAutoFit/>
          </a:bodyPr>
          <a:lstStyle/>
          <a:p>
            <a:r>
              <a:rPr lang="en-US" sz="2800" dirty="0">
                <a:solidFill>
                  <a:schemeClr val="dk1"/>
                </a:solidFill>
                <a:latin typeface="Calibri"/>
                <a:ea typeface="Calibri"/>
                <a:cs typeface="Calibri"/>
                <a:sym typeface="Calibri"/>
              </a:rPr>
              <a:t>Universally,</a:t>
            </a:r>
            <a:br>
              <a:rPr lang="en-US" sz="2800" dirty="0">
                <a:solidFill>
                  <a:schemeClr val="dk1"/>
                </a:solidFill>
                <a:latin typeface="Calibri"/>
                <a:ea typeface="Calibri"/>
                <a:cs typeface="Calibri"/>
                <a:sym typeface="Calibri"/>
              </a:rPr>
            </a:br>
            <a:r>
              <a:rPr lang="en-US" sz="2800" dirty="0">
                <a:solidFill>
                  <a:schemeClr val="dk1"/>
                </a:solidFill>
                <a:latin typeface="Calibri"/>
                <a:ea typeface="Calibri"/>
                <a:cs typeface="Calibri"/>
                <a:sym typeface="Calibri"/>
              </a:rPr>
              <a:t>Men have a preference for women with a low waist-to-hip ratio </a:t>
            </a:r>
            <a:br>
              <a:rPr lang="en-US" sz="2800" dirty="0">
                <a:solidFill>
                  <a:schemeClr val="dk1"/>
                </a:solidFill>
                <a:latin typeface="Calibri"/>
                <a:ea typeface="Calibri"/>
                <a:cs typeface="Calibri"/>
                <a:sym typeface="Calibri"/>
              </a:rPr>
            </a:br>
            <a:r>
              <a:rPr lang="en-US" sz="2800" dirty="0">
                <a:solidFill>
                  <a:schemeClr val="dk1"/>
                </a:solidFill>
                <a:latin typeface="Calibri"/>
                <a:ea typeface="Calibri"/>
                <a:cs typeface="Calibri"/>
                <a:sym typeface="Calibri"/>
              </a:rPr>
              <a:t>(i.e., large hips and a small waist),</a:t>
            </a:r>
            <a:br>
              <a:rPr lang="en-US" sz="2800" dirty="0">
                <a:solidFill>
                  <a:schemeClr val="dk1"/>
                </a:solidFill>
                <a:latin typeface="Calibri"/>
                <a:ea typeface="Calibri"/>
                <a:cs typeface="Calibri"/>
                <a:sym typeface="Calibri"/>
              </a:rPr>
            </a:br>
            <a:r>
              <a:rPr lang="en-US" sz="2800" dirty="0">
                <a:solidFill>
                  <a:schemeClr val="dk1"/>
                </a:solidFill>
                <a:latin typeface="Calibri"/>
                <a:ea typeface="Calibri"/>
                <a:cs typeface="Calibri"/>
                <a:sym typeface="Calibri"/>
              </a:rPr>
              <a:t> a shape that is likely to indicate fertility. </a:t>
            </a:r>
            <a:endParaRPr lang="en-US" sz="2800" dirty="0"/>
          </a:p>
          <a:p>
            <a:endParaRPr lang="en-CA" dirty="0"/>
          </a:p>
        </p:txBody>
      </p:sp>
      <p:pic>
        <p:nvPicPr>
          <p:cNvPr id="9" name="Picture 8" descr="A group of people posing for the camera&#10;&#10;Description automatically generated">
            <a:extLst>
              <a:ext uri="{FF2B5EF4-FFF2-40B4-BE49-F238E27FC236}">
                <a16:creationId xmlns:a16="http://schemas.microsoft.com/office/drawing/2014/main" id="{8B27B5A9-BF7A-4F94-A633-6AC792EC2A5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0042" r="30041"/>
          <a:stretch/>
        </p:blipFill>
        <p:spPr>
          <a:xfrm>
            <a:off x="7708900" y="733389"/>
            <a:ext cx="2463802" cy="4857750"/>
          </a:xfrm>
          <a:prstGeom prst="rect">
            <a:avLst/>
          </a:prstGeom>
        </p:spPr>
      </p:pic>
      <p:sp>
        <p:nvSpPr>
          <p:cNvPr id="11" name="TextBox 10">
            <a:extLst>
              <a:ext uri="{FF2B5EF4-FFF2-40B4-BE49-F238E27FC236}">
                <a16:creationId xmlns:a16="http://schemas.microsoft.com/office/drawing/2014/main" id="{1DA96238-A734-4A8F-8DD9-D203F0BD1912}"/>
              </a:ext>
            </a:extLst>
          </p:cNvPr>
          <p:cNvSpPr txBox="1"/>
          <p:nvPr/>
        </p:nvSpPr>
        <p:spPr>
          <a:xfrm>
            <a:off x="7416800" y="5893779"/>
            <a:ext cx="3329590" cy="230832"/>
          </a:xfrm>
          <a:prstGeom prst="rect">
            <a:avLst/>
          </a:prstGeom>
          <a:noFill/>
        </p:spPr>
        <p:txBody>
          <a:bodyPr wrap="square" rtlCol="0">
            <a:spAutoFit/>
          </a:bodyPr>
          <a:lstStyle/>
          <a:p>
            <a:r>
              <a:rPr lang="en-CA" sz="900" dirty="0">
                <a:hlinkClick r:id="rId4" tooltip="http://www.shapelychicsheri.com/2015/01/20-plus-size-little-red-dresses-valetines-day-curvy-fashion-blog.html"/>
              </a:rPr>
              <a:t>This Photo</a:t>
            </a:r>
            <a:r>
              <a:rPr lang="en-CA" sz="900" dirty="0"/>
              <a:t> by Unknown Author is licensed under </a:t>
            </a:r>
            <a:r>
              <a:rPr lang="en-CA" sz="900" dirty="0">
                <a:hlinkClick r:id="rId5" tooltip="https://creativecommons.org/licenses/by-nc-nd/3.0/"/>
              </a:rPr>
              <a:t>CC BY-NC-ND</a:t>
            </a:r>
            <a:endParaRPr lang="en-CA"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0" name="Google Shape;200;p22"/>
          <p:cNvSpPr txBox="1"/>
          <p:nvPr/>
        </p:nvSpPr>
        <p:spPr>
          <a:xfrm>
            <a:off x="328281" y="251057"/>
            <a:ext cx="4929519" cy="1628544"/>
          </a:xfrm>
          <a:prstGeom prst="rect">
            <a:avLst/>
          </a:prstGeom>
          <a:noFill/>
          <a:ln>
            <a:noFill/>
          </a:ln>
        </p:spPr>
        <p:txBody>
          <a:bodyPr spcFirstLastPara="1" wrap="square" lIns="91425" tIns="45700" rIns="91425" bIns="45700" anchor="t" anchorCtr="0">
            <a:noAutofit/>
          </a:bodyPr>
          <a:lstStyle/>
          <a:p>
            <a:r>
              <a:rPr lang="en-US" sz="3200" dirty="0">
                <a:solidFill>
                  <a:schemeClr val="dk1"/>
                </a:solidFill>
                <a:ea typeface="Arial"/>
                <a:cs typeface="Arial"/>
                <a:sym typeface="Arial"/>
              </a:rPr>
              <a:t>What Specific features are considered attractive</a:t>
            </a:r>
            <a:br>
              <a:rPr lang="en-US" sz="3200" dirty="0">
                <a:solidFill>
                  <a:schemeClr val="dk1"/>
                </a:solidFill>
                <a:ea typeface="Arial"/>
                <a:cs typeface="Arial"/>
                <a:sym typeface="Arial"/>
              </a:rPr>
            </a:br>
            <a:r>
              <a:rPr lang="en-US" sz="3200" dirty="0">
                <a:solidFill>
                  <a:schemeClr val="dk1"/>
                </a:solidFill>
              </a:rPr>
              <a:t>varies across culture </a:t>
            </a:r>
            <a:r>
              <a:rPr lang="en-US" sz="3600" dirty="0">
                <a:solidFill>
                  <a:schemeClr val="lt1"/>
                </a:solidFill>
                <a:latin typeface="Arial"/>
                <a:ea typeface="Arial"/>
                <a:cs typeface="Arial"/>
                <a:sym typeface="Arial"/>
              </a:rPr>
              <a:t>fluid</a:t>
            </a:r>
            <a:endParaRPr dirty="0"/>
          </a:p>
        </p:txBody>
      </p:sp>
      <p:pic>
        <p:nvPicPr>
          <p:cNvPr id="6" name="Picture 5" descr="A person in a suit and tie&#10;&#10;Description automatically generated">
            <a:extLst>
              <a:ext uri="{FF2B5EF4-FFF2-40B4-BE49-F238E27FC236}">
                <a16:creationId xmlns:a16="http://schemas.microsoft.com/office/drawing/2014/main" id="{834AAE53-EDDC-486A-98E0-44BFDC30839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174608" y="1842435"/>
            <a:ext cx="1350359" cy="3699613"/>
          </a:xfrm>
          <a:prstGeom prst="rect">
            <a:avLst/>
          </a:prstGeom>
          <a:ln>
            <a:solidFill>
              <a:schemeClr val="tx1"/>
            </a:solidFill>
          </a:ln>
        </p:spPr>
      </p:pic>
      <p:pic>
        <p:nvPicPr>
          <p:cNvPr id="196" name="Picture 195" descr="A picture containing clothing, person, holding, child&#10;&#10;Description automatically generated">
            <a:extLst>
              <a:ext uri="{FF2B5EF4-FFF2-40B4-BE49-F238E27FC236}">
                <a16:creationId xmlns:a16="http://schemas.microsoft.com/office/drawing/2014/main" id="{75BB6A68-D5F7-4DF6-81EC-5718D765637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462602" y="599870"/>
            <a:ext cx="1719855" cy="2314073"/>
          </a:xfrm>
          <a:prstGeom prst="rect">
            <a:avLst/>
          </a:prstGeom>
        </p:spPr>
      </p:pic>
      <p:pic>
        <p:nvPicPr>
          <p:cNvPr id="11" name="Picture 10" descr="A person standing posing for the camera&#10;&#10;Description automatically generated">
            <a:extLst>
              <a:ext uri="{FF2B5EF4-FFF2-40B4-BE49-F238E27FC236}">
                <a16:creationId xmlns:a16="http://schemas.microsoft.com/office/drawing/2014/main" id="{5DEF0F68-E888-4E6D-8E0D-E6FA11EFCD77}"/>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839892" y="2318013"/>
            <a:ext cx="2028825" cy="3048000"/>
          </a:xfrm>
          <a:prstGeom prst="rect">
            <a:avLst/>
          </a:prstGeom>
        </p:spPr>
      </p:pic>
      <p:pic>
        <p:nvPicPr>
          <p:cNvPr id="4" name="Picture 3" descr="A person smiling for the camera&#10;&#10;Description automatically generated">
            <a:extLst>
              <a:ext uri="{FF2B5EF4-FFF2-40B4-BE49-F238E27FC236}">
                <a16:creationId xmlns:a16="http://schemas.microsoft.com/office/drawing/2014/main" id="{B59F79FD-A812-472E-9BB8-B7B9F799DD27}"/>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858768" y="3496050"/>
            <a:ext cx="1887477" cy="2831216"/>
          </a:xfrm>
          <a:prstGeom prst="rect">
            <a:avLst/>
          </a:prstGeom>
        </p:spPr>
      </p:pic>
      <p:sp>
        <p:nvSpPr>
          <p:cNvPr id="5" name="TextBox 4">
            <a:extLst>
              <a:ext uri="{FF2B5EF4-FFF2-40B4-BE49-F238E27FC236}">
                <a16:creationId xmlns:a16="http://schemas.microsoft.com/office/drawing/2014/main" id="{F2E6844E-C545-4661-98C1-4AB16FE4068C}"/>
              </a:ext>
            </a:extLst>
          </p:cNvPr>
          <p:cNvSpPr txBox="1"/>
          <p:nvPr/>
        </p:nvSpPr>
        <p:spPr>
          <a:xfrm>
            <a:off x="6462602" y="6454468"/>
            <a:ext cx="3139864" cy="230832"/>
          </a:xfrm>
          <a:prstGeom prst="rect">
            <a:avLst/>
          </a:prstGeom>
          <a:noFill/>
        </p:spPr>
        <p:txBody>
          <a:bodyPr wrap="square" rtlCol="0">
            <a:spAutoFit/>
          </a:bodyPr>
          <a:lstStyle/>
          <a:p>
            <a:r>
              <a:rPr lang="en-CA" sz="900" dirty="0">
                <a:hlinkClick r:id="rId10" tooltip="https://en.wikipedia.org/wiki/Bindi_%28decoration%29"/>
              </a:rPr>
              <a:t>This Photo</a:t>
            </a:r>
            <a:r>
              <a:rPr lang="en-CA" sz="900" dirty="0"/>
              <a:t> by Unknown Author is licensed under </a:t>
            </a:r>
            <a:r>
              <a:rPr lang="en-CA" sz="900" dirty="0">
                <a:hlinkClick r:id="rId11" tooltip="https://creativecommons.org/licenses/by-sa/3.0/"/>
              </a:rPr>
              <a:t>CC BY-SA</a:t>
            </a:r>
            <a:endParaRPr lang="en-CA" sz="900" dirty="0"/>
          </a:p>
        </p:txBody>
      </p:sp>
      <p:sp>
        <p:nvSpPr>
          <p:cNvPr id="7" name="Rectangle 6">
            <a:extLst>
              <a:ext uri="{FF2B5EF4-FFF2-40B4-BE49-F238E27FC236}">
                <a16:creationId xmlns:a16="http://schemas.microsoft.com/office/drawing/2014/main" id="{684E83EB-B435-4A74-8660-2483E5359E8D}"/>
              </a:ext>
            </a:extLst>
          </p:cNvPr>
          <p:cNvSpPr/>
          <p:nvPr/>
        </p:nvSpPr>
        <p:spPr>
          <a:xfrm>
            <a:off x="2868717" y="5778035"/>
            <a:ext cx="2215421" cy="400110"/>
          </a:xfrm>
          <a:prstGeom prst="rect">
            <a:avLst/>
          </a:prstGeom>
        </p:spPr>
        <p:txBody>
          <a:bodyPr wrap="square">
            <a:spAutoFit/>
          </a:bodyPr>
          <a:lstStyle/>
          <a:p>
            <a:r>
              <a:rPr lang="en-CA" sz="1000" dirty="0">
                <a:hlinkClick r:id="rId4" tooltip="http://ohjapan1.blogspot.com/p/about-kimono_06.html"/>
              </a:rPr>
              <a:t>This Photo</a:t>
            </a:r>
            <a:r>
              <a:rPr lang="en-CA" sz="1000" dirty="0"/>
              <a:t> by Unknown Author is licensed under </a:t>
            </a:r>
            <a:r>
              <a:rPr lang="en-CA" sz="1000" dirty="0">
                <a:hlinkClick r:id="rId12" tooltip="https://creativecommons.org/licenses/by-nc/3.0/"/>
              </a:rPr>
              <a:t>CC BY-NC</a:t>
            </a:r>
            <a:r>
              <a:rPr lang="en-CA" sz="1000" dirty="0"/>
              <a:t> </a:t>
            </a:r>
          </a:p>
        </p:txBody>
      </p:sp>
      <p:sp>
        <p:nvSpPr>
          <p:cNvPr id="8" name="Rectangle 7">
            <a:extLst>
              <a:ext uri="{FF2B5EF4-FFF2-40B4-BE49-F238E27FC236}">
                <a16:creationId xmlns:a16="http://schemas.microsoft.com/office/drawing/2014/main" id="{4F0000D3-C8D0-436C-B2A7-DE9C300856D6}"/>
              </a:ext>
            </a:extLst>
          </p:cNvPr>
          <p:cNvSpPr/>
          <p:nvPr/>
        </p:nvSpPr>
        <p:spPr>
          <a:xfrm>
            <a:off x="6141738" y="2968738"/>
            <a:ext cx="2626710" cy="400110"/>
          </a:xfrm>
          <a:prstGeom prst="rect">
            <a:avLst/>
          </a:prstGeom>
        </p:spPr>
        <p:txBody>
          <a:bodyPr wrap="square">
            <a:spAutoFit/>
          </a:bodyPr>
          <a:lstStyle/>
          <a:p>
            <a:r>
              <a:rPr lang="en-CA" sz="1000" dirty="0">
                <a:hlinkClick r:id="rId6" tooltip="https://www.romancemeetslife.com/2014/07/official-photos-from-my-big-nigerian.html"/>
              </a:rPr>
              <a:t>This Photo</a:t>
            </a:r>
            <a:r>
              <a:rPr lang="en-CA" sz="1000" dirty="0"/>
              <a:t> by Unknown Author is licensed under </a:t>
            </a:r>
            <a:r>
              <a:rPr lang="en-CA" sz="1000" dirty="0">
                <a:hlinkClick r:id="rId13" tooltip="https://creativecommons.org/licenses/by-nc-nd/3.0/"/>
              </a:rPr>
              <a:t>CC BY-NC-ND</a:t>
            </a:r>
            <a:r>
              <a:rPr lang="en-CA" sz="1000" dirty="0"/>
              <a:t> </a:t>
            </a:r>
          </a:p>
        </p:txBody>
      </p:sp>
      <p:sp>
        <p:nvSpPr>
          <p:cNvPr id="9" name="Rectangle 8">
            <a:extLst>
              <a:ext uri="{FF2B5EF4-FFF2-40B4-BE49-F238E27FC236}">
                <a16:creationId xmlns:a16="http://schemas.microsoft.com/office/drawing/2014/main" id="{85523975-ED47-416F-B6EA-6D22380FBCBD}"/>
              </a:ext>
            </a:extLst>
          </p:cNvPr>
          <p:cNvSpPr/>
          <p:nvPr/>
        </p:nvSpPr>
        <p:spPr>
          <a:xfrm>
            <a:off x="328281" y="5504881"/>
            <a:ext cx="2834524" cy="400110"/>
          </a:xfrm>
          <a:prstGeom prst="rect">
            <a:avLst/>
          </a:prstGeom>
        </p:spPr>
        <p:txBody>
          <a:bodyPr wrap="square">
            <a:spAutoFit/>
          </a:bodyPr>
          <a:lstStyle/>
          <a:p>
            <a:r>
              <a:rPr lang="en-CA" sz="1000" dirty="0">
                <a:hlinkClick r:id="rId8" tooltip="https://durak.org/photos/seandreilinger/4899945220/new-colors-navajo-tattoo"/>
              </a:rPr>
              <a:t>This Photo</a:t>
            </a:r>
            <a:r>
              <a:rPr lang="en-CA" sz="1000" dirty="0"/>
              <a:t> by Unknown Author is licensed under </a:t>
            </a:r>
            <a:r>
              <a:rPr lang="en-CA" sz="1000" dirty="0">
                <a:hlinkClick r:id="rId14" tooltip="https://creativecommons.org/licenses/by-nc-sa/3.0/"/>
              </a:rPr>
              <a:t>CC BY-SA-NC</a:t>
            </a:r>
            <a:r>
              <a:rPr lang="en-CA" sz="1000" dirty="0"/>
              <a:t> </a:t>
            </a:r>
          </a:p>
        </p:txBody>
      </p:sp>
      <p:pic>
        <p:nvPicPr>
          <p:cNvPr id="22" name="Picture 21" descr="A person wearing a hat and smiling at the camera&#10;&#10;Description automatically generated">
            <a:extLst>
              <a:ext uri="{FF2B5EF4-FFF2-40B4-BE49-F238E27FC236}">
                <a16:creationId xmlns:a16="http://schemas.microsoft.com/office/drawing/2014/main" id="{622203D3-8B27-4F3C-9B83-BB5B2200B315}"/>
              </a:ext>
            </a:extLst>
          </p:cNvPr>
          <p:cNvPicPr>
            <a:picLocks noChangeAspect="1"/>
          </p:cNvPicPr>
          <p:nvPr/>
        </p:nvPicPr>
        <p:blipFill>
          <a:blip r:embed="rId15">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8911543" y="251057"/>
            <a:ext cx="2123413" cy="2831217"/>
          </a:xfrm>
          <a:prstGeom prst="rect">
            <a:avLst/>
          </a:prstGeom>
        </p:spPr>
      </p:pic>
      <p:sp>
        <p:nvSpPr>
          <p:cNvPr id="23" name="TextBox 22">
            <a:extLst>
              <a:ext uri="{FF2B5EF4-FFF2-40B4-BE49-F238E27FC236}">
                <a16:creationId xmlns:a16="http://schemas.microsoft.com/office/drawing/2014/main" id="{B0AE36F8-EA1D-4DCF-ABDD-0E396A13EACD}"/>
              </a:ext>
            </a:extLst>
          </p:cNvPr>
          <p:cNvSpPr txBox="1"/>
          <p:nvPr/>
        </p:nvSpPr>
        <p:spPr>
          <a:xfrm>
            <a:off x="8768448" y="3166870"/>
            <a:ext cx="3139864" cy="230832"/>
          </a:xfrm>
          <a:prstGeom prst="rect">
            <a:avLst/>
          </a:prstGeom>
          <a:noFill/>
        </p:spPr>
        <p:txBody>
          <a:bodyPr wrap="square" rtlCol="0">
            <a:spAutoFit/>
          </a:bodyPr>
          <a:lstStyle/>
          <a:p>
            <a:r>
              <a:rPr lang="en-CA" sz="900" dirty="0">
                <a:hlinkClick r:id="rId16" tooltip="https://simple.wikipedia.org/wiki/Jewellery"/>
              </a:rPr>
              <a:t>This Photo</a:t>
            </a:r>
            <a:r>
              <a:rPr lang="en-CA" sz="900" dirty="0"/>
              <a:t> by Unknown Author is licensed under </a:t>
            </a:r>
            <a:r>
              <a:rPr lang="en-CA" sz="900" dirty="0">
                <a:hlinkClick r:id="rId11" tooltip="https://creativecommons.org/licenses/by-sa/3.0/"/>
              </a:rPr>
              <a:t>CC BY-SA</a:t>
            </a:r>
            <a:endParaRPr lang="en-CA" sz="900" dirty="0"/>
          </a:p>
        </p:txBody>
      </p:sp>
      <p:pic>
        <p:nvPicPr>
          <p:cNvPr id="25" name="Picture 24" descr="A person wearing a dress&#10;&#10;Description automatically generated">
            <a:extLst>
              <a:ext uri="{FF2B5EF4-FFF2-40B4-BE49-F238E27FC236}">
                <a16:creationId xmlns:a16="http://schemas.microsoft.com/office/drawing/2014/main" id="{89F935C7-F0DF-4391-AD0D-424B26A48085}"/>
              </a:ext>
            </a:extLst>
          </p:cNvPr>
          <p:cNvPicPr>
            <a:picLocks noChangeAspect="1"/>
          </p:cNvPicPr>
          <p:nvPr/>
        </p:nvPicPr>
        <p:blipFill rotWithShape="1">
          <a:blip r:embed="rId17">
            <a:extLst>
              <a:ext uri="{28A0092B-C50C-407E-A947-70E740481C1C}">
                <a14:useLocalDpi xmlns:a14="http://schemas.microsoft.com/office/drawing/2010/main" val="0"/>
              </a:ext>
              <a:ext uri="{837473B0-CC2E-450A-ABE3-18F120FF3D39}">
                <a1611:picAttrSrcUrl xmlns:a1611="http://schemas.microsoft.com/office/drawing/2016/11/main" r:id="rId18"/>
              </a:ext>
            </a:extLst>
          </a:blip>
          <a:srcRect l="19054" r="8159"/>
          <a:stretch/>
        </p:blipFill>
        <p:spPr>
          <a:xfrm>
            <a:off x="4675308" y="1165139"/>
            <a:ext cx="1697233" cy="3497607"/>
          </a:xfrm>
          <a:prstGeom prst="rect">
            <a:avLst/>
          </a:prstGeom>
        </p:spPr>
      </p:pic>
      <p:sp>
        <p:nvSpPr>
          <p:cNvPr id="26" name="TextBox 25">
            <a:extLst>
              <a:ext uri="{FF2B5EF4-FFF2-40B4-BE49-F238E27FC236}">
                <a16:creationId xmlns:a16="http://schemas.microsoft.com/office/drawing/2014/main" id="{25CC5DC9-579E-4C48-90EB-72D0403F4709}"/>
              </a:ext>
            </a:extLst>
          </p:cNvPr>
          <p:cNvSpPr txBox="1"/>
          <p:nvPr/>
        </p:nvSpPr>
        <p:spPr>
          <a:xfrm>
            <a:off x="4691102" y="4865154"/>
            <a:ext cx="2215421" cy="369332"/>
          </a:xfrm>
          <a:prstGeom prst="rect">
            <a:avLst/>
          </a:prstGeom>
          <a:noFill/>
        </p:spPr>
        <p:txBody>
          <a:bodyPr wrap="square" rtlCol="0">
            <a:spAutoFit/>
          </a:bodyPr>
          <a:lstStyle/>
          <a:p>
            <a:r>
              <a:rPr lang="en-CA" sz="900" dirty="0">
                <a:hlinkClick r:id="rId18" tooltip="http://photo.stackexchange.com/questions/59928/how-can-i-bring-out-the-texture-and-sheen-on-a-models-clothing"/>
              </a:rPr>
              <a:t>This Photo</a:t>
            </a:r>
            <a:r>
              <a:rPr lang="en-CA" sz="900" dirty="0"/>
              <a:t> by Unknown Author is licensed under </a:t>
            </a:r>
            <a:r>
              <a:rPr lang="en-CA" sz="900" dirty="0">
                <a:hlinkClick r:id="rId11" tooltip="https://creativecommons.org/licenses/by-sa/3.0/"/>
              </a:rPr>
              <a:t>CC BY-SA</a:t>
            </a:r>
            <a:endParaRPr lang="en-CA" sz="900" dirty="0"/>
          </a:p>
        </p:txBody>
      </p:sp>
      <p:pic>
        <p:nvPicPr>
          <p:cNvPr id="28" name="Picture 27" descr="A person wearing a hat&#10;&#10;Description automatically generated">
            <a:extLst>
              <a:ext uri="{FF2B5EF4-FFF2-40B4-BE49-F238E27FC236}">
                <a16:creationId xmlns:a16="http://schemas.microsoft.com/office/drawing/2014/main" id="{30EC7C79-1462-4291-8CE8-631172B4DBC7}"/>
              </a:ext>
            </a:extLst>
          </p:cNvPr>
          <p:cNvPicPr>
            <a:picLocks noChangeAspect="1"/>
          </p:cNvPicPr>
          <p:nvPr/>
        </p:nvPicPr>
        <p:blipFill>
          <a:blip r:embed="rId19">
            <a:extLst>
              <a:ext uri="{28A0092B-C50C-407E-A947-70E740481C1C}">
                <a14:useLocalDpi xmlns:a14="http://schemas.microsoft.com/office/drawing/2010/main" val="0"/>
              </a:ext>
              <a:ext uri="{837473B0-CC2E-450A-ABE3-18F120FF3D39}">
                <a1611:picAttrSrcUrl xmlns:a1611="http://schemas.microsoft.com/office/drawing/2016/11/main" r:id="rId20"/>
              </a:ext>
            </a:extLst>
          </a:blip>
          <a:stretch>
            <a:fillRect/>
          </a:stretch>
        </p:blipFill>
        <p:spPr>
          <a:xfrm>
            <a:off x="9284509" y="3796376"/>
            <a:ext cx="1943054" cy="2600384"/>
          </a:xfrm>
          <a:prstGeom prst="rect">
            <a:avLst/>
          </a:prstGeom>
        </p:spPr>
      </p:pic>
      <p:sp>
        <p:nvSpPr>
          <p:cNvPr id="29" name="TextBox 28">
            <a:extLst>
              <a:ext uri="{FF2B5EF4-FFF2-40B4-BE49-F238E27FC236}">
                <a16:creationId xmlns:a16="http://schemas.microsoft.com/office/drawing/2014/main" id="{DF32AF3F-D287-4746-AE24-377CC5EE21D8}"/>
              </a:ext>
            </a:extLst>
          </p:cNvPr>
          <p:cNvSpPr txBox="1"/>
          <p:nvPr/>
        </p:nvSpPr>
        <p:spPr>
          <a:xfrm>
            <a:off x="9602466" y="6488668"/>
            <a:ext cx="1779911" cy="369332"/>
          </a:xfrm>
          <a:prstGeom prst="rect">
            <a:avLst/>
          </a:prstGeom>
          <a:noFill/>
        </p:spPr>
        <p:txBody>
          <a:bodyPr wrap="square" rtlCol="0">
            <a:spAutoFit/>
          </a:bodyPr>
          <a:lstStyle/>
          <a:p>
            <a:r>
              <a:rPr lang="en-CA" sz="900" dirty="0">
                <a:hlinkClick r:id="rId20" tooltip="https://mirage-a-trois.blogspot.com/2014/05/the-rashaida.html"/>
              </a:rPr>
              <a:t>This Photo</a:t>
            </a:r>
            <a:r>
              <a:rPr lang="en-CA" sz="900" dirty="0"/>
              <a:t> by Unknown Author is licensed under </a:t>
            </a:r>
            <a:r>
              <a:rPr lang="en-CA" sz="900" dirty="0">
                <a:hlinkClick r:id="rId21" tooltip="https://creativecommons.org/licenses/by/3.0/"/>
              </a:rPr>
              <a:t>CC BY</a:t>
            </a:r>
            <a:endParaRPr lang="en-CA"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745B9A-5988-40E3-922E-C7D0D2763E0A}"/>
              </a:ext>
            </a:extLst>
          </p:cNvPr>
          <p:cNvSpPr txBox="1"/>
          <p:nvPr/>
        </p:nvSpPr>
        <p:spPr>
          <a:xfrm>
            <a:off x="1193800" y="457200"/>
            <a:ext cx="8915400" cy="646331"/>
          </a:xfrm>
          <a:prstGeom prst="rect">
            <a:avLst/>
          </a:prstGeom>
          <a:noFill/>
        </p:spPr>
        <p:txBody>
          <a:bodyPr wrap="square" rtlCol="0">
            <a:spAutoFit/>
          </a:bodyPr>
          <a:lstStyle/>
          <a:p>
            <a:r>
              <a:rPr lang="en-CA" sz="3600" b="1" dirty="0"/>
              <a:t>Dating and Falling in Love are not universal </a:t>
            </a:r>
          </a:p>
        </p:txBody>
      </p:sp>
      <p:sp>
        <p:nvSpPr>
          <p:cNvPr id="3" name="TextBox 2">
            <a:extLst>
              <a:ext uri="{FF2B5EF4-FFF2-40B4-BE49-F238E27FC236}">
                <a16:creationId xmlns:a16="http://schemas.microsoft.com/office/drawing/2014/main" id="{E2C60A33-B1F7-4E71-B16B-DE6711F3732D}"/>
              </a:ext>
            </a:extLst>
          </p:cNvPr>
          <p:cNvSpPr txBox="1"/>
          <p:nvPr/>
        </p:nvSpPr>
        <p:spPr>
          <a:xfrm>
            <a:off x="762000" y="1103531"/>
            <a:ext cx="6197600" cy="954107"/>
          </a:xfrm>
          <a:prstGeom prst="rect">
            <a:avLst/>
          </a:prstGeom>
          <a:noFill/>
        </p:spPr>
        <p:txBody>
          <a:bodyPr wrap="square" rtlCol="0">
            <a:spAutoFit/>
          </a:bodyPr>
          <a:lstStyle/>
          <a:p>
            <a:r>
              <a:rPr lang="en-CA" sz="2800" dirty="0"/>
              <a:t> Many cultures have “arranged marriages”</a:t>
            </a:r>
          </a:p>
        </p:txBody>
      </p:sp>
      <p:sp>
        <p:nvSpPr>
          <p:cNvPr id="4" name="Rectangle 3">
            <a:extLst>
              <a:ext uri="{FF2B5EF4-FFF2-40B4-BE49-F238E27FC236}">
                <a16:creationId xmlns:a16="http://schemas.microsoft.com/office/drawing/2014/main" id="{246E40A6-8A25-4ECF-AC3F-4C6D4B1D0B6F}"/>
              </a:ext>
            </a:extLst>
          </p:cNvPr>
          <p:cNvSpPr/>
          <p:nvPr/>
        </p:nvSpPr>
        <p:spPr>
          <a:xfrm>
            <a:off x="266700" y="2338354"/>
            <a:ext cx="6870700" cy="3582519"/>
          </a:xfrm>
          <a:prstGeom prst="rect">
            <a:avLst/>
          </a:prstGeom>
        </p:spPr>
        <p:txBody>
          <a:bodyPr wrap="square">
            <a:spAutoFit/>
          </a:bodyPr>
          <a:lstStyle/>
          <a:p>
            <a:pPr>
              <a:lnSpc>
                <a:spcPct val="90000"/>
              </a:lnSpc>
              <a:defRPr/>
            </a:pPr>
            <a:r>
              <a:rPr lang="en-US" sz="2800" u="sng" dirty="0"/>
              <a:t>Arranged marriage</a:t>
            </a:r>
          </a:p>
          <a:p>
            <a:pPr>
              <a:lnSpc>
                <a:spcPct val="90000"/>
              </a:lnSpc>
              <a:defRPr/>
            </a:pPr>
            <a:r>
              <a:rPr lang="en-US" sz="2800" dirty="0"/>
              <a:t>      - Alliance between two families</a:t>
            </a:r>
          </a:p>
          <a:p>
            <a:pPr>
              <a:lnSpc>
                <a:spcPct val="90000"/>
              </a:lnSpc>
              <a:defRPr/>
            </a:pPr>
            <a:r>
              <a:rPr lang="en-US" sz="2800" dirty="0"/>
              <a:t>      - Family background, dowry, values, class, </a:t>
            </a:r>
          </a:p>
          <a:p>
            <a:pPr>
              <a:lnSpc>
                <a:spcPct val="90000"/>
              </a:lnSpc>
              <a:defRPr/>
            </a:pPr>
            <a:r>
              <a:rPr lang="en-US" sz="2800" dirty="0"/>
              <a:t>      - Elders can maintain control over family</a:t>
            </a:r>
          </a:p>
          <a:p>
            <a:pPr>
              <a:lnSpc>
                <a:spcPct val="90000"/>
              </a:lnSpc>
              <a:defRPr/>
            </a:pPr>
            <a:r>
              <a:rPr lang="en-US" sz="2800" dirty="0"/>
              <a:t> </a:t>
            </a:r>
          </a:p>
          <a:p>
            <a:pPr>
              <a:lnSpc>
                <a:spcPct val="90000"/>
              </a:lnSpc>
              <a:defRPr/>
            </a:pPr>
            <a:r>
              <a:rPr lang="en-US" sz="2800" u="sng" dirty="0"/>
              <a:t>Love marriage</a:t>
            </a:r>
          </a:p>
          <a:p>
            <a:pPr>
              <a:lnSpc>
                <a:spcPct val="90000"/>
              </a:lnSpc>
              <a:defRPr/>
            </a:pPr>
            <a:r>
              <a:rPr lang="en-US" sz="2800" dirty="0"/>
              <a:t>      - Union of two individuals</a:t>
            </a:r>
          </a:p>
          <a:p>
            <a:pPr>
              <a:lnSpc>
                <a:spcPct val="90000"/>
              </a:lnSpc>
              <a:defRPr/>
            </a:pPr>
            <a:r>
              <a:rPr lang="en-US" sz="2800" dirty="0"/>
              <a:t>      - Date, romance, love, companionship</a:t>
            </a:r>
          </a:p>
          <a:p>
            <a:pPr>
              <a:lnSpc>
                <a:spcPct val="90000"/>
              </a:lnSpc>
              <a:defRPr/>
            </a:pPr>
            <a:r>
              <a:rPr lang="en-US" sz="2800" dirty="0"/>
              <a:t>      - Little role played by elders</a:t>
            </a:r>
          </a:p>
        </p:txBody>
      </p:sp>
      <p:pic>
        <p:nvPicPr>
          <p:cNvPr id="6" name="Picture 5" descr="A group of people posing for a photo&#10;&#10;Description automatically generated">
            <a:extLst>
              <a:ext uri="{FF2B5EF4-FFF2-40B4-BE49-F238E27FC236}">
                <a16:creationId xmlns:a16="http://schemas.microsoft.com/office/drawing/2014/main" id="{BB128371-81D0-46B7-A3FB-ADDCE68D430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37400" y="1321970"/>
            <a:ext cx="3873500" cy="2594438"/>
          </a:xfrm>
          <a:prstGeom prst="rect">
            <a:avLst/>
          </a:prstGeom>
        </p:spPr>
      </p:pic>
      <p:sp>
        <p:nvSpPr>
          <p:cNvPr id="7" name="TextBox 6">
            <a:extLst>
              <a:ext uri="{FF2B5EF4-FFF2-40B4-BE49-F238E27FC236}">
                <a16:creationId xmlns:a16="http://schemas.microsoft.com/office/drawing/2014/main" id="{647439AE-F7E4-4920-B688-8A5C5668ECA1}"/>
              </a:ext>
            </a:extLst>
          </p:cNvPr>
          <p:cNvSpPr txBox="1"/>
          <p:nvPr/>
        </p:nvSpPr>
        <p:spPr>
          <a:xfrm>
            <a:off x="7518400" y="4019431"/>
            <a:ext cx="3111500" cy="230832"/>
          </a:xfrm>
          <a:prstGeom prst="rect">
            <a:avLst/>
          </a:prstGeom>
          <a:noFill/>
        </p:spPr>
        <p:txBody>
          <a:bodyPr wrap="square" rtlCol="0">
            <a:spAutoFit/>
          </a:bodyPr>
          <a:lstStyle/>
          <a:p>
            <a:r>
              <a:rPr lang="en-CA" sz="900" dirty="0">
                <a:hlinkClick r:id="rId3" tooltip="http://beckyandisaac.blogspot.com/2012/04/indian-wedding.html"/>
              </a:rPr>
              <a:t>This Photo</a:t>
            </a:r>
            <a:r>
              <a:rPr lang="en-CA" sz="900" dirty="0"/>
              <a:t> by Unknown Author is licensed under </a:t>
            </a:r>
            <a:r>
              <a:rPr lang="en-CA" sz="900" dirty="0">
                <a:hlinkClick r:id="rId4" tooltip="https://creativecommons.org/licenses/by-nc-sa/3.0/"/>
              </a:rPr>
              <a:t>CC BY-SA-NC</a:t>
            </a:r>
            <a:endParaRPr lang="en-CA" sz="900" dirty="0"/>
          </a:p>
        </p:txBody>
      </p:sp>
      <p:pic>
        <p:nvPicPr>
          <p:cNvPr id="12" name="Picture 11" descr="A person holding a flower&#10;&#10;Description automatically generated">
            <a:extLst>
              <a:ext uri="{FF2B5EF4-FFF2-40B4-BE49-F238E27FC236}">
                <a16:creationId xmlns:a16="http://schemas.microsoft.com/office/drawing/2014/main" id="{C37F246D-911C-4F1B-A39C-2656897B6A9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518400" y="4342819"/>
            <a:ext cx="3069219" cy="2042300"/>
          </a:xfrm>
          <a:prstGeom prst="rect">
            <a:avLst/>
          </a:prstGeom>
        </p:spPr>
      </p:pic>
      <p:sp>
        <p:nvSpPr>
          <p:cNvPr id="13" name="TextBox 12">
            <a:extLst>
              <a:ext uri="{FF2B5EF4-FFF2-40B4-BE49-F238E27FC236}">
                <a16:creationId xmlns:a16="http://schemas.microsoft.com/office/drawing/2014/main" id="{1C594910-0E7F-41FC-A7C5-D51D0F6EECB1}"/>
              </a:ext>
            </a:extLst>
          </p:cNvPr>
          <p:cNvSpPr txBox="1"/>
          <p:nvPr/>
        </p:nvSpPr>
        <p:spPr>
          <a:xfrm>
            <a:off x="7366000" y="6477675"/>
            <a:ext cx="3034687" cy="230832"/>
          </a:xfrm>
          <a:prstGeom prst="rect">
            <a:avLst/>
          </a:prstGeom>
          <a:noFill/>
        </p:spPr>
        <p:txBody>
          <a:bodyPr wrap="square" rtlCol="0">
            <a:spAutoFit/>
          </a:bodyPr>
          <a:lstStyle/>
          <a:p>
            <a:r>
              <a:rPr lang="en-CA" sz="900" dirty="0">
                <a:hlinkClick r:id="rId6" tooltip="https://commons.wikimedia.org/wiki/File:Couple_at_a_wedding_ceremony_in_Indonesia.jpg"/>
              </a:rPr>
              <a:t>This Photo</a:t>
            </a:r>
            <a:r>
              <a:rPr lang="en-CA" sz="900" dirty="0"/>
              <a:t> by Unknown Author is licensed under </a:t>
            </a:r>
            <a:r>
              <a:rPr lang="en-CA" sz="900" dirty="0">
                <a:hlinkClick r:id="rId7" tooltip="https://creativecommons.org/licenses/by-sa/3.0/"/>
              </a:rPr>
              <a:t>CC BY-SA</a:t>
            </a:r>
            <a:endParaRPr lang="en-CA" sz="900" dirty="0"/>
          </a:p>
        </p:txBody>
      </p:sp>
    </p:spTree>
    <p:extLst>
      <p:ext uri="{BB962C8B-B14F-4D97-AF65-F5344CB8AC3E}">
        <p14:creationId xmlns:p14="http://schemas.microsoft.com/office/powerpoint/2010/main" val="693500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A06B75-7BA5-438C-9D80-A3EB7E9F16C9}"/>
              </a:ext>
            </a:extLst>
          </p:cNvPr>
          <p:cNvSpPr txBox="1"/>
          <p:nvPr/>
        </p:nvSpPr>
        <p:spPr>
          <a:xfrm>
            <a:off x="564777" y="618565"/>
            <a:ext cx="5531224" cy="5262979"/>
          </a:xfrm>
          <a:prstGeom prst="rect">
            <a:avLst/>
          </a:prstGeom>
          <a:noFill/>
        </p:spPr>
        <p:txBody>
          <a:bodyPr wrap="square" rtlCol="0">
            <a:spAutoFit/>
          </a:bodyPr>
          <a:lstStyle/>
          <a:p>
            <a:r>
              <a:rPr lang="en-CA" sz="2800" dirty="0"/>
              <a:t>Individuals in arranged marriages  report being just as satisfied as those in love marriages (</a:t>
            </a:r>
            <a:r>
              <a:rPr lang="en-CA" sz="2800" dirty="0" err="1"/>
              <a:t>Hortascu</a:t>
            </a:r>
            <a:r>
              <a:rPr lang="en-CA" sz="2800" dirty="0"/>
              <a:t>, 1999) </a:t>
            </a:r>
          </a:p>
          <a:p>
            <a:endParaRPr lang="en-CA" sz="2800" dirty="0"/>
          </a:p>
          <a:p>
            <a:r>
              <a:rPr lang="en-CA" sz="2800" dirty="0"/>
              <a:t>An earlier research (Gupta &amp; Singh, 1985) found that couples in love marriage reported high level of love in the initial years which tapers off while couples in arranged marriage reported  increasing level of love in later years </a:t>
            </a:r>
          </a:p>
        </p:txBody>
      </p:sp>
      <p:pic>
        <p:nvPicPr>
          <p:cNvPr id="4" name="Picture 3" descr="A person sitting on a bed&#10;&#10;Description automatically generated">
            <a:extLst>
              <a:ext uri="{FF2B5EF4-FFF2-40B4-BE49-F238E27FC236}">
                <a16:creationId xmlns:a16="http://schemas.microsoft.com/office/drawing/2014/main" id="{7D6DC478-CE02-41BB-A5F5-F10FD4EC5F8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10300" y="1420169"/>
            <a:ext cx="4671288" cy="3012981"/>
          </a:xfrm>
          <a:prstGeom prst="rect">
            <a:avLst/>
          </a:prstGeom>
        </p:spPr>
      </p:pic>
      <p:sp>
        <p:nvSpPr>
          <p:cNvPr id="5" name="TextBox 4">
            <a:extLst>
              <a:ext uri="{FF2B5EF4-FFF2-40B4-BE49-F238E27FC236}">
                <a16:creationId xmlns:a16="http://schemas.microsoft.com/office/drawing/2014/main" id="{4D8899F2-C2E1-463A-8212-BF9817D80FD5}"/>
              </a:ext>
            </a:extLst>
          </p:cNvPr>
          <p:cNvSpPr txBox="1"/>
          <p:nvPr/>
        </p:nvSpPr>
        <p:spPr>
          <a:xfrm>
            <a:off x="7218830" y="4558902"/>
            <a:ext cx="3121958" cy="230832"/>
          </a:xfrm>
          <a:prstGeom prst="rect">
            <a:avLst/>
          </a:prstGeom>
          <a:noFill/>
        </p:spPr>
        <p:txBody>
          <a:bodyPr wrap="square" rtlCol="0">
            <a:spAutoFit/>
          </a:bodyPr>
          <a:lstStyle/>
          <a:p>
            <a:r>
              <a:rPr lang="en-CA" sz="900" dirty="0">
                <a:hlinkClick r:id="rId3" tooltip="https://www.theweddingcommunity.com/tips/relationship-advice/coming-out-of-your-comfort-zone/"/>
              </a:rPr>
              <a:t>This Photo</a:t>
            </a:r>
            <a:r>
              <a:rPr lang="en-CA" sz="900" dirty="0"/>
              <a:t> by Unknown Author is licensed under </a:t>
            </a:r>
            <a:r>
              <a:rPr lang="en-CA" sz="900" dirty="0">
                <a:hlinkClick r:id="rId4" tooltip="https://creativecommons.org/licenses/by-sa/3.0/"/>
              </a:rPr>
              <a:t>CC BY-SA</a:t>
            </a:r>
            <a:endParaRPr lang="en-CA" sz="900" dirty="0"/>
          </a:p>
        </p:txBody>
      </p:sp>
    </p:spTree>
    <p:extLst>
      <p:ext uri="{BB962C8B-B14F-4D97-AF65-F5344CB8AC3E}">
        <p14:creationId xmlns:p14="http://schemas.microsoft.com/office/powerpoint/2010/main" val="937174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862</Words>
  <Application>Microsoft Office PowerPoint</Application>
  <PresentationFormat>Widescreen</PresentationFormat>
  <Paragraphs>91</Paragraphs>
  <Slides>12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Culture and Attraction</vt:lpstr>
      <vt:lpstr>Universal Standards of Attractiveness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Sexuality across Cultures </vt:lpstr>
      <vt:lpstr>PowerPoint Presentation</vt:lpstr>
      <vt:lpstr>“ Mixed” (Inter-racial)  Relationships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and Attraction</dc:title>
  <dc:creator>Gira Bhatt</dc:creator>
  <cp:lastModifiedBy>Gira Bhatt</cp:lastModifiedBy>
  <cp:revision>5</cp:revision>
  <dcterms:created xsi:type="dcterms:W3CDTF">2020-11-27T01:02:12Z</dcterms:created>
  <dcterms:modified xsi:type="dcterms:W3CDTF">2020-12-06T04:45:44Z</dcterms:modified>
</cp:coreProperties>
</file>