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8" r:id="rId1"/>
  </p:sldMasterIdLst>
  <p:notesMasterIdLst>
    <p:notesMasterId r:id="rId24"/>
  </p:notesMasterIdLst>
  <p:sldIdLst>
    <p:sldId id="256" r:id="rId2"/>
    <p:sldId id="257" r:id="rId3"/>
    <p:sldId id="286" r:id="rId4"/>
    <p:sldId id="279" r:id="rId5"/>
    <p:sldId id="280" r:id="rId6"/>
    <p:sldId id="281" r:id="rId7"/>
    <p:sldId id="282" r:id="rId8"/>
    <p:sldId id="283" r:id="rId9"/>
    <p:sldId id="294" r:id="rId10"/>
    <p:sldId id="303" r:id="rId11"/>
    <p:sldId id="295" r:id="rId12"/>
    <p:sldId id="296" r:id="rId13"/>
    <p:sldId id="297" r:id="rId14"/>
    <p:sldId id="289" r:id="rId15"/>
    <p:sldId id="292" r:id="rId16"/>
    <p:sldId id="293" r:id="rId17"/>
    <p:sldId id="291" r:id="rId18"/>
    <p:sldId id="298" r:id="rId19"/>
    <p:sldId id="299" r:id="rId20"/>
    <p:sldId id="300" r:id="rId21"/>
    <p:sldId id="301" r:id="rId22"/>
    <p:sldId id="30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/>
    <p:restoredTop sz="94649"/>
  </p:normalViewPr>
  <p:slideViewPr>
    <p:cSldViewPr>
      <p:cViewPr varScale="1">
        <p:scale>
          <a:sx n="102" d="100"/>
          <a:sy n="102" d="100"/>
        </p:scale>
        <p:origin x="3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E4E3DBD-B337-0A4C-B012-351B88507F7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BEC71462-4A8D-E444-979C-762B161477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7DEBB980-6EBB-B74A-AB04-49C93A9358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E6226BC9-9347-B94C-B497-F19853D2FC3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B8F7485A-E9A1-9445-884A-14EEBDFF12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44638036-EBD6-3A45-9F89-F16B3CC1FE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9DF61CD-F389-FB4A-A6C7-1C48FD6F69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60DECEFE-0831-5E44-A4B9-1E58241271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FF6E6929-55F8-4349-BB93-CD4CB7F7E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Labeled list</a:t>
            </a: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14C41A3B-D925-3940-AA9E-D729C59A84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D948241-F79F-2A43-ACA8-669783AB15BD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30297F29-4D76-4F45-AA40-9E2F33E09D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B801D715-D113-BC41-8835-B066EF8B1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NASA study determined the 8 steps is the maximum number for a set of detailed instructions or safety/emergency procedures.  More than 8 is difficult to read and process.  </a:t>
            </a: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E650CF0E-34A6-5A49-BF53-3BE0607747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6487504-BECD-DE42-AEAD-4534A5B0808D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DF61CD-F389-FB4A-A6C7-1C48FD6F691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645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>
            <a:extLst>
              <a:ext uri="{FF2B5EF4-FFF2-40B4-BE49-F238E27FC236}">
                <a16:creationId xmlns:a16="http://schemas.microsoft.com/office/drawing/2014/main" id="{C5175DC6-8226-7247-9573-44071025E5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>
            <a:extLst>
              <a:ext uri="{FF2B5EF4-FFF2-40B4-BE49-F238E27FC236}">
                <a16:creationId xmlns:a16="http://schemas.microsoft.com/office/drawing/2014/main" id="{C69F00E8-D224-F84A-9A9B-CA2F2CE3A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… unless you’re using powerpoint….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2A5ED2F9-6BC8-BD4F-8253-DBA18331FC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797FB1A-9D7F-1448-B0B3-6D7C03466127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six errors: lead-in is not a sentence; lead-in says “six” but there are only 5; listed items are not grammatically parallel; 5 is not capitalized; 5 has a sub-list, but none of the others </a:t>
            </a:r>
            <a:r>
              <a:rPr lang="en-US" dirty="0" err="1"/>
              <a:t>do;text</a:t>
            </a:r>
            <a:r>
              <a:rPr lang="en-US" dirty="0"/>
              <a:t> in item 3 is not correctly aligned.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DF61CD-F389-FB4A-A6C7-1C48FD6F6916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09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/>
          <a:lstStyle/>
          <a:p>
            <a:fld id="{1160EA64-D806-43AC-9DF2-F8C432F32B4C}" type="datetimeFigureOut">
              <a:rPr lang="en-US" smtClean="0"/>
              <a:pPr/>
              <a:t>11/6/23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78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/>
          <a:lstStyle/>
          <a:p>
            <a:fld id="{E9F9C37B-1D36-470B-8223-D6C91242EC14}" type="datetimeFigureOut">
              <a:rPr lang="en-US" smtClean="0"/>
              <a:t>11/6/23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87039"/>
      </p:ext>
    </p:extLst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/>
          <a:lstStyle/>
          <a:p>
            <a:fld id="{67C6F52A-A82B-47A2-A83A-8C4C91F2D59F}" type="datetimeFigureOut">
              <a:rPr lang="en-US" smtClean="0"/>
              <a:t>11/6/23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625582"/>
      </p:ext>
    </p:extLst>
  </p:cSld>
  <p:clrMapOvr>
    <a:masterClrMapping/>
  </p:clrMapOvr>
  <p:transition spd="med"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7315200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057400" y="1600200"/>
            <a:ext cx="3390900" cy="4525963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0700" y="1600200"/>
            <a:ext cx="3390900" cy="4525963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26472"/>
      </p:ext>
    </p:extLst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012266"/>
      </p:ext>
    </p:extLst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/>
          <a:lstStyle/>
          <a:p>
            <a:fld id="{1160EA64-D806-43AC-9DF2-F8C432F32B4C}" type="datetimeFigureOut">
              <a:rPr lang="en-US" smtClean="0"/>
              <a:pPr/>
              <a:t>11/6/23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631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/>
          <a:lstStyle/>
          <a:p>
            <a:fld id="{AB134690-1557-4C89-A502-4959FE7FAD70}" type="datetimeFigureOut">
              <a:rPr lang="en-US" smtClean="0"/>
              <a:t>11/6/23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57917"/>
      </p:ext>
    </p:extLst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/>
          <a:lstStyle/>
          <a:p>
            <a:fld id="{1160EA64-D806-43AC-9DF2-F8C432F32B4C}" type="datetimeFigureOut">
              <a:rPr lang="en-US" smtClean="0"/>
              <a:pPr/>
              <a:t>11/6/23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8363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/>
          <a:lstStyle/>
          <a:p>
            <a:fld id="{E1037C31-9E7A-4F99-8774-A0E530DE1A42}" type="datetimeFigureOut">
              <a:rPr lang="en-US" smtClean="0"/>
              <a:t>11/6/23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417093"/>
      </p:ext>
    </p:extLst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/>
          <a:lstStyle/>
          <a:p>
            <a:fld id="{C278504F-A551-4DE0-9316-4DCD1D8CC752}" type="datetimeFigureOut">
              <a:rPr lang="en-US" smtClean="0"/>
              <a:t>11/6/23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400451"/>
      </p:ext>
    </p:extLst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/>
          <a:lstStyle/>
          <a:p>
            <a:fld id="{D1BE4249-C0D0-4B06-8692-E8BB871AF643}" type="datetimeFigureOut">
              <a:rPr lang="en-US" smtClean="0"/>
              <a:t>11/6/23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65541"/>
      </p:ext>
    </p:extLst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11/6/23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37158"/>
      </p:ext>
    </p:extLst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29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  <p:sldLayoutId id="2147484180" r:id="rId12"/>
  </p:sldLayoutIdLst>
  <p:transition spd="med">
    <p:pull dir="d"/>
  </p:transition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books.bccampus.ca/technicalwriting/chapter/list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>
            <a:extLst>
              <a:ext uri="{FF2B5EF4-FFF2-40B4-BE49-F238E27FC236}">
                <a16:creationId xmlns:a16="http://schemas.microsoft.com/office/drawing/2014/main" id="{AE9B876C-3CFA-5844-ACA0-7D75CB300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483745"/>
            <a:ext cx="6324600" cy="1938992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888C8D"/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6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Using Lists Effectively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3D3BBC-5AC1-7AC5-3C7C-D040BD4DD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511464"/>
            <a:ext cx="6324600" cy="12129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9BA570A-A441-C313-BC53-F653F23DB9D8}"/>
              </a:ext>
            </a:extLst>
          </p:cNvPr>
          <p:cNvSpPr txBox="1"/>
          <p:nvPr/>
        </p:nvSpPr>
        <p:spPr>
          <a:xfrm>
            <a:off x="2081944" y="5563642"/>
            <a:ext cx="4968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accent3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Technical Writing Essentials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Ch. 3.3 Lists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87263058-D408-8345-AD01-6B0F7827C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333375"/>
            <a:ext cx="6991350" cy="1111250"/>
          </a:xfrm>
        </p:spPr>
        <p:txBody>
          <a:bodyPr/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Constructing Lists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F2BB67B7-148E-0D4D-8528-1A47699FC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143" y="1611313"/>
            <a:ext cx="6991350" cy="4343400"/>
          </a:xfrm>
        </p:spPr>
        <p:txBody>
          <a:bodyPr>
            <a:normAutofit/>
          </a:bodyPr>
          <a:lstStyle/>
          <a:p>
            <a:pPr marL="0" indent="0">
              <a:buFont typeface="Wingdings 2" pitchFamily="2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Think of a list like a table:  the table top is the lead-in that introduces the list, and the legs are the listed items. They have to work together.   </a:t>
            </a:r>
          </a:p>
        </p:txBody>
      </p:sp>
      <p:pic>
        <p:nvPicPr>
          <p:cNvPr id="44035" name="Picture 5">
            <a:extLst>
              <a:ext uri="{FF2B5EF4-FFF2-40B4-BE49-F238E27FC236}">
                <a16:creationId xmlns:a16="http://schemas.microsoft.com/office/drawing/2014/main" id="{5E75C311-3E04-3C4E-99A4-EBD737230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5" y="3022600"/>
            <a:ext cx="2743200" cy="293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TextBox 6">
            <a:extLst>
              <a:ext uri="{FF2B5EF4-FFF2-40B4-BE49-F238E27FC236}">
                <a16:creationId xmlns:a16="http://schemas.microsoft.com/office/drawing/2014/main" id="{EDD04EBD-1355-5143-9622-256D09322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0800" y="3059113"/>
            <a:ext cx="296005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List lead-in sentence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b="1" dirty="0"/>
              <a:t>Listed items</a:t>
            </a:r>
            <a:r>
              <a:rPr lang="en-US" altLang="en-US" dirty="0"/>
              <a:t>: must be parallel to avoid balance problems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98BB23-2A99-F64C-967B-3ECB3892BB3A}"/>
              </a:ext>
            </a:extLst>
          </p:cNvPr>
          <p:cNvCxnSpPr/>
          <p:nvPr/>
        </p:nvCxnSpPr>
        <p:spPr>
          <a:xfrm flipH="1">
            <a:off x="3733800" y="3276600"/>
            <a:ext cx="1362075" cy="152400"/>
          </a:xfrm>
          <a:prstGeom prst="straightConnector1">
            <a:avLst/>
          </a:prstGeom>
          <a:ln w="254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A9CBE31-EEC6-4A4A-9E70-C8F5548ACA18}"/>
              </a:ext>
            </a:extLst>
          </p:cNvPr>
          <p:cNvCxnSpPr/>
          <p:nvPr/>
        </p:nvCxnSpPr>
        <p:spPr>
          <a:xfrm flipH="1">
            <a:off x="4013200" y="4343400"/>
            <a:ext cx="1082675" cy="685800"/>
          </a:xfrm>
          <a:prstGeom prst="straightConnector1">
            <a:avLst/>
          </a:prstGeom>
          <a:ln w="254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0DD45FF-B8ED-1B47-A3CF-E88A10182157}"/>
              </a:ext>
            </a:extLst>
          </p:cNvPr>
          <p:cNvCxnSpPr/>
          <p:nvPr/>
        </p:nvCxnSpPr>
        <p:spPr>
          <a:xfrm flipH="1">
            <a:off x="2743200" y="4343400"/>
            <a:ext cx="2352675" cy="685800"/>
          </a:xfrm>
          <a:prstGeom prst="straightConnector1">
            <a:avLst/>
          </a:prstGeom>
          <a:ln w="254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FAE392C-0C61-9649-84F8-370E3B123E04}"/>
              </a:ext>
            </a:extLst>
          </p:cNvPr>
          <p:cNvCxnSpPr/>
          <p:nvPr/>
        </p:nvCxnSpPr>
        <p:spPr>
          <a:xfrm flipH="1">
            <a:off x="3581400" y="4343400"/>
            <a:ext cx="1514475" cy="144463"/>
          </a:xfrm>
          <a:prstGeom prst="straightConnector1">
            <a:avLst/>
          </a:prstGeom>
          <a:ln w="254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742F71DD-295C-B04E-BE4D-F8CCBC2FA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325" y="226991"/>
            <a:ext cx="6991350" cy="114460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ea typeface="ＭＳ Ｐゴシック" panose="020B0600070205080204" pitchFamily="34" charset="-128"/>
              </a:rPr>
              <a:t>Example List Lead-In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F4C43-05DA-3A41-B5BA-98D1F823E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465" y="1676400"/>
            <a:ext cx="6838950" cy="4343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Complete Sentence Example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The term design project must allow students to incorporate the following elements:  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Mechanical engineering principles 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Electrical engineering knowledge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Software/programming basics.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marL="349250" lvl="1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</p:cSld>
  <p:clrMapOvr>
    <a:masterClrMapping/>
  </p:clrMapOvr>
  <p:transition spd="med"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83B90DC2-D7A6-A94C-A531-9D97AD192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52401"/>
            <a:ext cx="699135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ea typeface="ＭＳ Ｐゴシック" panose="020B0600070205080204" pitchFamily="34" charset="-128"/>
              </a:rPr>
              <a:t>Example List Lead-In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9A46872F-C4B8-5B47-ABD9-BEB24A302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524000"/>
            <a:ext cx="6762750" cy="46482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210000"/>
              </a:lnSpc>
              <a:buFont typeface="Wingdings 2" pitchFamily="2" charset="2"/>
              <a:buNone/>
            </a:pPr>
            <a:r>
              <a:rPr lang="en-US" altLang="en-US" sz="2200" b="1" dirty="0">
                <a:ea typeface="ＭＳ Ｐゴシック" panose="020B0600070205080204" pitchFamily="34" charset="-128"/>
              </a:rPr>
              <a:t>  </a:t>
            </a:r>
            <a:r>
              <a:rPr lang="en-US" altLang="en-US" sz="2600" b="1" dirty="0">
                <a:solidFill>
                  <a:schemeClr val="tx2"/>
                </a:solidFill>
                <a:ea typeface="ＭＳ Ｐゴシック" panose="020B0600070205080204" pitchFamily="34" charset="-128"/>
              </a:rPr>
              <a:t>Partial Sentence Lead-in Example</a:t>
            </a:r>
          </a:p>
          <a:p>
            <a:pPr marL="0" indent="0" eaLnBrk="1" hangingPunct="1">
              <a:lnSpc>
                <a:spcPct val="80000"/>
              </a:lnSpc>
              <a:buFont typeface="Wingdings 2" pitchFamily="2" charset="2"/>
              <a:buNone/>
            </a:pPr>
            <a:r>
              <a:rPr lang="en-US" altLang="en-US" sz="26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The term design project must allow students to gain experience with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Mechanical engineering principles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Electrical engineering knowledge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Software/programming basics.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600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  <a:buFont typeface="Wingdings 2" pitchFamily="2" charset="2"/>
              <a:buNone/>
            </a:pPr>
            <a:r>
              <a:rPr lang="en-US" altLang="en-US" sz="2200" b="1" dirty="0">
                <a:solidFill>
                  <a:schemeClr val="tx2"/>
                </a:solidFill>
                <a:ea typeface="ＭＳ Ｐゴシック" panose="020B0600070205080204" pitchFamily="34" charset="-128"/>
              </a:rPr>
              <a:t>NOTE: </a:t>
            </a:r>
            <a:r>
              <a:rPr lang="en-US" altLang="en-US" sz="22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Don’t use a heading to introduce a list in a formal report (but it’s okay in a PowerPoint slide...).  </a:t>
            </a:r>
          </a:p>
          <a:p>
            <a:pPr lvl="1" eaLnBrk="1" hangingPunct="1">
              <a:lnSpc>
                <a:spcPct val="80000"/>
              </a:lnSpc>
              <a:buFont typeface="Wingdings 2" pitchFamily="2" charset="2"/>
              <a:buNone/>
            </a:pPr>
            <a:r>
              <a:rPr lang="en-US" altLang="en-US" sz="2200" b="1" dirty="0">
                <a:solidFill>
                  <a:schemeClr val="tx2"/>
                </a:solidFill>
                <a:ea typeface="ＭＳ Ｐゴシック" panose="020B0600070205080204" pitchFamily="34" charset="-128"/>
              </a:rPr>
              <a:t>You must have a lead-in sentence to provide context for your list (what is this a list of?)</a:t>
            </a:r>
          </a:p>
        </p:txBody>
      </p:sp>
    </p:spTree>
  </p:cSld>
  <p:clrMapOvr>
    <a:masterClrMapping/>
  </p:clrMapOvr>
  <p:transition spd="med"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9D263080-C408-844F-BDF4-A23E90612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325" y="246063"/>
            <a:ext cx="6991350" cy="10493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ea typeface="ＭＳ Ｐゴシック" panose="020B0600070205080204" pitchFamily="34" charset="-128"/>
              </a:rPr>
              <a:t>Guidelines for Lists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F9C95505-CD4C-2D48-970E-6759E78B5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676400"/>
            <a:ext cx="6991350" cy="4343400"/>
          </a:xfrm>
        </p:spPr>
        <p:txBody>
          <a:bodyPr>
            <a:normAutofit fontScale="92500"/>
          </a:bodyPr>
          <a:lstStyle/>
          <a:p>
            <a:pPr eaLnBrk="1" hangingPunct="1">
              <a:spcAft>
                <a:spcPts val="1200"/>
              </a:spcAft>
            </a:pP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Adjust spacing before, after, and within list to enhance readability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Don’t overuse lists (or your paper will look like an outline rather than a fully written report)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Avoid lists with too many items (generally avoid more than 8), or too few items (2 minimum)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The first word of each list should be capitalized (or not; just be consistent).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B3D148-2ACC-1461-E678-DE5F245D55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" y="1597068"/>
            <a:ext cx="1663700" cy="952500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F346C3D1-E694-1943-BE64-4B4FA9BDA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325" y="239517"/>
            <a:ext cx="6991350" cy="113208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ea typeface="ＭＳ Ｐゴシック" panose="020B0600070205080204" pitchFamily="34" charset="-128"/>
              </a:rPr>
              <a:t>More Guidelines for Lists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06CC153D-2122-EC49-ABE8-434BDF533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8246" y="1600200"/>
            <a:ext cx="7086600" cy="47244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Make phrasing of list items grammatically parallel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Use the lead-in to eliminate repetition, but check the grammatical connection between the lead in and all list items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Avoid lead articles (a, an, the) on list items to reduce verbal clutter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Correctly align list items and nested list items (use list paragraphing tools in Word).   </a:t>
            </a:r>
          </a:p>
        </p:txBody>
      </p:sp>
    </p:spTree>
  </p:cSld>
  <p:clrMapOvr>
    <a:masterClrMapping/>
  </p:clrMapOvr>
  <p:transition spd="med"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889C2E72-44E5-AC4B-ACED-14035C740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325" y="263525"/>
            <a:ext cx="6991350" cy="10318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Using Colons to introduce Lists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D5CED95C-713F-F748-98F4-24529E8C6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8246" y="1600200"/>
            <a:ext cx="7086600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Generally, don</a:t>
            </a:r>
            <a:r>
              <a:rPr lang="en-CA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t use a colon to introduce a list </a:t>
            </a:r>
            <a:r>
              <a:rPr lang="en-US" altLang="ja-JP" sz="28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unless</a:t>
            </a:r>
            <a:r>
              <a:rPr lang="en-US" altLang="ja-JP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the introduction to the list is a complete thought, that is, an </a:t>
            </a:r>
            <a:r>
              <a:rPr lang="en-US" altLang="ja-JP" sz="28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independent clause.</a:t>
            </a:r>
            <a:endParaRPr lang="en-US" altLang="ja-JP" sz="28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28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 2" pitchFamily="2" charset="2"/>
              <a:buNone/>
            </a:pP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Pandas have the following traits: </a:t>
            </a:r>
          </a:p>
          <a:p>
            <a:pPr lvl="2" eaLnBrk="1" hangingPunct="1"/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Black and white fur</a:t>
            </a:r>
          </a:p>
          <a:p>
            <a:pPr lvl="2" eaLnBrk="1" hangingPunct="1"/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Vegetarian diet</a:t>
            </a:r>
          </a:p>
          <a:p>
            <a:pPr lvl="2" eaLnBrk="1" hangingPunct="1"/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Poor anger management skills.</a:t>
            </a:r>
          </a:p>
        </p:txBody>
      </p:sp>
    </p:spTree>
  </p:cSld>
  <p:clrMapOvr>
    <a:masterClrMapping/>
  </p:clrMapOvr>
  <p:transition spd="med"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6033E8FB-874B-3B49-BB6F-A0A2D2F58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325" y="214312"/>
            <a:ext cx="6991350" cy="10350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Using Colons in Lists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0256DD80-FA02-8646-88ED-33C4217E4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772" y="1371600"/>
            <a:ext cx="7086600" cy="47545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2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If the lead-in is not an independent clause (i.e. not a complete sentence), you do not need to use a colon.</a:t>
            </a: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2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	</a:t>
            </a:r>
          </a:p>
          <a:p>
            <a:pPr lvl="2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Pandas are</a:t>
            </a:r>
            <a:r>
              <a:rPr lang="en-US" altLang="en-US" sz="2200" dirty="0">
                <a:highlight>
                  <a:srgbClr val="FFFF00"/>
                </a:highlight>
                <a:latin typeface="Calibri" panose="020F0502020204030204" pitchFamily="34" charset="0"/>
                <a:ea typeface="ＭＳ Ｐゴシック" panose="020B0600070205080204" pitchFamily="34" charset="-128"/>
              </a:rPr>
              <a:t>: </a:t>
            </a: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Zapf Dingbats" charset="2"/>
                <a:ea typeface="ＭＳ Ｐゴシック" panose="020B0600070205080204" pitchFamily="34" charset="-128"/>
              </a:rPr>
              <a:t>✗</a:t>
            </a: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 </a:t>
            </a:r>
          </a:p>
          <a:p>
            <a:pPr lvl="2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Black and white</a:t>
            </a:r>
          </a:p>
          <a:p>
            <a:pPr lvl="2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Vegetarian </a:t>
            </a:r>
          </a:p>
          <a:p>
            <a:pPr lvl="2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Violent.  </a:t>
            </a:r>
            <a:endParaRPr lang="en-US" altLang="en-US" sz="1700" b="1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en-US" altLang="en-US" sz="2200" b="1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Pandas are     </a:t>
            </a:r>
            <a:r>
              <a:rPr lang="en-US" altLang="en-US" sz="2200" dirty="0">
                <a:solidFill>
                  <a:srgbClr val="FF0000"/>
                </a:solidFill>
                <a:latin typeface="Zapf Dingbats" charset="2"/>
                <a:ea typeface="ＭＳ Ｐゴシック" panose="020B0600070205080204" pitchFamily="34" charset="-128"/>
              </a:rPr>
              <a:t>✔</a:t>
            </a:r>
            <a:endParaRPr lang="en-US" altLang="en-US" sz="22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black and white</a:t>
            </a:r>
            <a:endParaRPr lang="en-US" altLang="en-US" sz="2900" dirty="0">
              <a:solidFill>
                <a:srgbClr val="FF0000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vegetarian </a:t>
            </a:r>
          </a:p>
          <a:p>
            <a:pPr lvl="2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violent.</a:t>
            </a:r>
          </a:p>
          <a:p>
            <a:pPr lvl="2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en-US" altLang="en-US" sz="2200" b="1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0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Pandas are black and white, eat a vegetarian diet, and are prone to violence.  </a:t>
            </a:r>
            <a:r>
              <a:rPr lang="en-US" altLang="en-US" sz="2000" b="1" dirty="0">
                <a:solidFill>
                  <a:srgbClr val="FF0000"/>
                </a:solidFill>
                <a:latin typeface="Zapf Dingbats" charset="2"/>
                <a:ea typeface="ＭＳ Ｐゴシック" panose="020B0600070205080204" pitchFamily="34" charset="-128"/>
              </a:rPr>
              <a:t>✔</a:t>
            </a:r>
            <a:endParaRPr lang="en-US" altLang="en-US" sz="2000" b="1" dirty="0">
              <a:solidFill>
                <a:srgbClr val="FF0000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endParaRPr lang="en-US" altLang="en-US" sz="22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8">
            <a:extLst>
              <a:ext uri="{FF2B5EF4-FFF2-40B4-BE49-F238E27FC236}">
                <a16:creationId xmlns:a16="http://schemas.microsoft.com/office/drawing/2014/main" id="{98346975-6064-F642-85C0-C4A051F4A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356" y="101601"/>
            <a:ext cx="7507288" cy="1041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RECAP Quiz</a:t>
            </a:r>
          </a:p>
        </p:txBody>
      </p:sp>
      <p:sp>
        <p:nvSpPr>
          <p:cNvPr id="34820" name="Text Box 11">
            <a:extLst>
              <a:ext uri="{FF2B5EF4-FFF2-40B4-BE49-F238E27FC236}">
                <a16:creationId xmlns:a16="http://schemas.microsoft.com/office/drawing/2014/main" id="{73B7552D-3759-634F-9F74-30C1B4C48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356" y="1506412"/>
            <a:ext cx="7507288" cy="5078313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2" charset="2"/>
              <a:buChar char=""/>
              <a:defRPr sz="2400"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  <a:defRPr sz="2200"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6FB7D7"/>
              </a:buClr>
              <a:buSzPct val="110000"/>
              <a:buFont typeface="Wingdings 2" pitchFamily="2" charset="2"/>
              <a:buChar char=""/>
              <a:defRPr sz="2000"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  <a:defRPr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rgbClr val="6FB7D7"/>
              </a:buClr>
              <a:buSzPct val="110000"/>
              <a:buFont typeface="Wingdings 2" pitchFamily="2" charset="2"/>
              <a:buChar char=""/>
              <a:defRPr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When should you use a numbered list?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What is the maximum number of items you should use in a list? 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How do you indicate items in an in-text list?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When should you use a labeled list? 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True or false:  you should not use a heading as a lead in for a list. 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True or false:  You should always use punctuation after every item on a list.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True or false:  you should always introduce a list with a phrase that ends in a colon.  </a:t>
            </a:r>
          </a:p>
        </p:txBody>
      </p:sp>
    </p:spTree>
  </p:cSld>
  <p:clrMapOvr>
    <a:masterClrMapping/>
  </p:clrMapOvr>
  <p:transition spd="med"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190A2D74-F235-8447-A4FA-E54555AC0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46063"/>
            <a:ext cx="7162800" cy="973138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What kind of list is this?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2EA3EC9A-7D55-5B48-97B8-1D66F4C8C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914" y="1590044"/>
            <a:ext cx="7162800" cy="4658356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 2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Our design project tests our knowledge of the following principles:  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Mechanical engineering</a:t>
            </a:r>
          </a:p>
          <a:p>
            <a:pPr lvl="3"/>
            <a:r>
              <a:rPr lang="en-US" altLang="en-US" sz="2400" dirty="0">
                <a:ea typeface="ＭＳ Ｐゴシック" panose="020B0600070205080204" pitchFamily="34" charset="-128"/>
              </a:rPr>
              <a:t>Forces </a:t>
            </a:r>
          </a:p>
          <a:p>
            <a:pPr lvl="3"/>
            <a:r>
              <a:rPr lang="en-US" altLang="en-US" sz="2400" dirty="0">
                <a:ea typeface="ＭＳ Ｐゴシック" panose="020B0600070205080204" pitchFamily="34" charset="-128"/>
              </a:rPr>
              <a:t>Torque</a:t>
            </a:r>
          </a:p>
          <a:p>
            <a:pPr lvl="3"/>
            <a:r>
              <a:rPr lang="en-US" altLang="en-US" sz="2400" dirty="0">
                <a:ea typeface="ＭＳ Ｐゴシック" panose="020B0600070205080204" pitchFamily="34" charset="-128"/>
              </a:rPr>
              <a:t>Gear trains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Electrical engineering </a:t>
            </a:r>
          </a:p>
          <a:p>
            <a:pPr lvl="3"/>
            <a:r>
              <a:rPr lang="en-US" altLang="en-US" sz="2400" dirty="0">
                <a:ea typeface="ＭＳ Ｐゴシック" panose="020B0600070205080204" pitchFamily="34" charset="-128"/>
              </a:rPr>
              <a:t>Sensors</a:t>
            </a:r>
          </a:p>
          <a:p>
            <a:pPr lvl="3"/>
            <a:r>
              <a:rPr lang="en-US" altLang="en-US" sz="2400" dirty="0">
                <a:ea typeface="ＭＳ Ｐゴシック" panose="020B0600070205080204" pitchFamily="34" charset="-128"/>
              </a:rPr>
              <a:t>Circuits</a:t>
            </a:r>
          </a:p>
          <a:p>
            <a:pPr lvl="3"/>
            <a:r>
              <a:rPr lang="en-US" altLang="en-US" sz="2400" dirty="0">
                <a:ea typeface="ＭＳ Ｐゴシック" panose="020B0600070205080204" pitchFamily="34" charset="-128"/>
              </a:rPr>
              <a:t>Schematics.</a:t>
            </a:r>
          </a:p>
          <a:p>
            <a:pPr lvl="1"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E5FCCAE9-11A9-4044-920E-A0A1C09D1074}"/>
              </a:ext>
            </a:extLst>
          </p:cNvPr>
          <p:cNvSpPr txBox="1">
            <a:spLocks/>
          </p:cNvSpPr>
          <p:nvPr/>
        </p:nvSpPr>
        <p:spPr bwMode="auto">
          <a:xfrm>
            <a:off x="990600" y="1600200"/>
            <a:ext cx="67341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2" charset="2"/>
              <a:buChar char=""/>
              <a:defRPr sz="2400"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1pPr>
            <a:lvl2pPr marL="685800" indent="-336550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  <a:defRPr sz="2200"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6FB7D7"/>
              </a:buClr>
              <a:buSzPct val="110000"/>
              <a:buFont typeface="Wingdings 2" pitchFamily="2" charset="2"/>
              <a:buChar char=""/>
              <a:defRPr sz="2000"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  <a:defRPr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rgbClr val="6FB7D7"/>
              </a:buClr>
              <a:buSzPct val="110000"/>
              <a:buFont typeface="Wingdings 2" pitchFamily="2" charset="2"/>
              <a:buChar char=""/>
              <a:defRPr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Wingdings 2" pitchFamily="2" charset="2"/>
              <a:buNone/>
            </a:pP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Seven Cs refers to seven characteristics of effective professional writing. This writing should be</a:t>
            </a:r>
          </a:p>
          <a:p>
            <a:pPr lvl="1" eaLnBrk="1" hangingPunct="1"/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Clear</a:t>
            </a:r>
          </a:p>
          <a:p>
            <a:pPr lvl="1" eaLnBrk="1" hangingPunct="1"/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Concise</a:t>
            </a:r>
          </a:p>
          <a:p>
            <a:pPr lvl="1" eaLnBrk="1" hangingPunct="1"/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Concrete</a:t>
            </a:r>
          </a:p>
          <a:p>
            <a:pPr lvl="1" eaLnBrk="1" hangingPunct="1"/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Coherent </a:t>
            </a:r>
          </a:p>
          <a:p>
            <a:pPr lvl="1" eaLnBrk="1" hangingPunct="1"/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Correct</a:t>
            </a:r>
          </a:p>
          <a:p>
            <a:pPr lvl="1" eaLnBrk="1" hangingPunct="1"/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Complete </a:t>
            </a:r>
          </a:p>
          <a:p>
            <a:pPr lvl="1" eaLnBrk="1" hangingPunct="1"/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Courteous. 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4CA2AB-4E95-82DD-AB93-583F2814F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427831"/>
            <a:ext cx="7162800" cy="973138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What kind of list is this?</a:t>
            </a:r>
          </a:p>
        </p:txBody>
      </p:sp>
    </p:spTree>
  </p:cSld>
  <p:clrMapOvr>
    <a:masterClrMapping/>
  </p:clrMapOvr>
  <p:transition spd="med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>
            <a:extLst>
              <a:ext uri="{FF2B5EF4-FFF2-40B4-BE49-F238E27FC236}">
                <a16:creationId xmlns:a16="http://schemas.microsoft.com/office/drawing/2014/main" id="{979F5450-A26F-8249-AAAB-74292C6FF2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533400"/>
            <a:ext cx="7543800" cy="134143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latin typeface="Calibri" charset="0"/>
                <a:ea typeface="+mj-ea"/>
                <a:cs typeface="+mj-cs"/>
              </a:rPr>
              <a:t>Here is a list of 5 types of lists we will review:</a:t>
            </a:r>
          </a:p>
        </p:txBody>
      </p:sp>
      <p:sp>
        <p:nvSpPr>
          <p:cNvPr id="16387" name="Rectangle 10">
            <a:extLst>
              <a:ext uri="{FF2B5EF4-FFF2-40B4-BE49-F238E27FC236}">
                <a16:creationId xmlns:a16="http://schemas.microsoft.com/office/drawing/2014/main" id="{B6E448D4-A05E-E641-9566-C123DCBF7A5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2306985"/>
            <a:ext cx="5791200" cy="401761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Bulleted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Numbered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In-sentence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Labeled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Nested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charset="0"/>
              <a:buNone/>
              <a:defRPr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+mn-ea"/>
              <a:cs typeface="+mn-cs"/>
            </a:endParaRPr>
          </a:p>
          <a:p>
            <a:pPr marL="381000" indent="-38100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ll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3868577E-043A-F94B-A152-75FC95BF9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381000"/>
            <a:ext cx="7391400" cy="10668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kind of list is this?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F9E9CE13-536C-6440-B097-C57D00EC1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50" y="1600200"/>
            <a:ext cx="7105650" cy="43434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20000"/>
              </a:lnSpc>
              <a:buFont typeface="Wingdings 2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The assessment plan for this course includes three main writing tasks: 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b="1" i="1" dirty="0">
                <a:ea typeface="ＭＳ Ｐゴシック" panose="020B0600070205080204" pitchFamily="34" charset="-128"/>
              </a:rPr>
              <a:t>Memo</a:t>
            </a:r>
            <a:r>
              <a:rPr lang="en-US" altLang="en-US" sz="2400" dirty="0">
                <a:ea typeface="ＭＳ Ｐゴシック" panose="020B0600070205080204" pitchFamily="34" charset="-128"/>
              </a:rPr>
              <a:t>:  an internal proposal written in memo format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b="1" i="1" dirty="0">
                <a:ea typeface="ＭＳ Ｐゴシック" panose="020B0600070205080204" pitchFamily="34" charset="-128"/>
              </a:rPr>
              <a:t>Proposal</a:t>
            </a:r>
            <a:r>
              <a:rPr lang="en-US" altLang="en-US" sz="2400" dirty="0">
                <a:ea typeface="ＭＳ Ｐゴシック" panose="020B0600070205080204" pitchFamily="34" charset="-128"/>
              </a:rPr>
              <a:t>:  an internal proposal written in short report format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b="1" i="1" dirty="0">
                <a:ea typeface="ＭＳ Ｐゴシック" panose="020B0600070205080204" pitchFamily="34" charset="-128"/>
              </a:rPr>
              <a:t>Formal Report</a:t>
            </a:r>
            <a:r>
              <a:rPr lang="en-US" altLang="en-US" sz="2400" dirty="0">
                <a:ea typeface="ＭＳ Ｐゴシック" panose="020B0600070205080204" pitchFamily="34" charset="-128"/>
              </a:rPr>
              <a:t>:  an external Comparative Recommendation Report, written in long report format.  </a:t>
            </a:r>
          </a:p>
          <a:p>
            <a:pPr marL="685800" lvl="2" indent="0" eaLnBrk="1" hangingPunct="1">
              <a:buFont typeface="Wingdings 2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pull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00CB7CBD-9ADF-814E-A55C-9F6239F1D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31167"/>
            <a:ext cx="7162800" cy="1140434"/>
          </a:xfrm>
        </p:spPr>
        <p:txBody>
          <a:bodyPr/>
          <a:lstStyle/>
          <a:p>
            <a:pPr eaLnBrk="1" hangingPunct="1"/>
            <a:r>
              <a:rPr lang="en-US" altLang="en-US" b="1" dirty="0">
                <a:ea typeface="ＭＳ Ｐゴシック" panose="020B0600070205080204" pitchFamily="34" charset="-128"/>
              </a:rPr>
              <a:t>What kind of list is this?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58A8C87-523E-AC4C-BCEA-37DEA429C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862" y="1600200"/>
            <a:ext cx="7156537" cy="4343400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Revision of your document should be undertaken in 4 stages:  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Check formatting for readability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Review content to ensure the document contains all necessary information in a logical order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Check paragraphs to ensure they have strong topic sentences and unified content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Edit sentence style and structure to make sure it is formal, clear, and correct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Proofread for grammar, punctuation, spelling, and format errors.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</p:cSld>
  <p:clrMapOvr>
    <a:masterClrMapping/>
  </p:clrMapOvr>
  <p:transition spd="med">
    <p:pull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BA51C0CE-7FD4-F944-8881-B3B269E07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325" y="282575"/>
            <a:ext cx="6991350" cy="1111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b="1" dirty="0">
                <a:ea typeface="ＭＳ Ｐゴシック" panose="020B0600070205080204" pitchFamily="34" charset="-128"/>
              </a:rPr>
              <a:t>What is wrong with this list?  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E1AF6C7C-9335-9040-B54E-3091BF61D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851" y="1676400"/>
            <a:ext cx="6991350" cy="4343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 2" pitchFamily="2" charset="2"/>
              <a:buNone/>
            </a:pPr>
            <a:endParaRPr lang="en-US" altLang="en-US" sz="2200" b="1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 2" pitchFamily="2" charset="2"/>
              <a:buNone/>
            </a:pPr>
            <a:r>
              <a:rPr lang="en-US" altLang="en-US" sz="2800" b="1" dirty="0">
                <a:ea typeface="ＭＳ Ｐゴシック" panose="020B0600070205080204" pitchFamily="34" charset="-128"/>
              </a:rPr>
              <a:t>Six Kinds of Lists: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News Gothic MT" panose="020B0503020103020203" pitchFamily="34" charset="0"/>
              <a:buAutoNum type="arabicPeriod"/>
            </a:pPr>
            <a:r>
              <a:rPr lang="en-US" altLang="en-US" sz="2800" dirty="0">
                <a:ea typeface="ＭＳ Ｐゴシック" panose="020B0600070205080204" pitchFamily="34" charset="-128"/>
              </a:rPr>
              <a:t> Bullet lists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News Gothic MT" panose="020B0503020103020203" pitchFamily="34" charset="0"/>
              <a:buAutoNum type="arabicPeriod"/>
            </a:pPr>
            <a:r>
              <a:rPr lang="en-US" altLang="en-US" sz="2800" dirty="0">
                <a:ea typeface="ＭＳ Ｐゴシック" panose="020B0600070205080204" pitchFamily="34" charset="-128"/>
              </a:rPr>
              <a:t> Numbered lists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News Gothic MT" panose="020B0503020103020203" pitchFamily="34" charset="0"/>
              <a:buAutoNum type="arabicPeriod"/>
            </a:pPr>
            <a:r>
              <a:rPr lang="en-US" altLang="en-US" sz="2800" dirty="0">
                <a:ea typeface="ＭＳ Ｐゴシック" panose="020B0600070205080204" pitchFamily="34" charset="-128"/>
              </a:rPr>
              <a:t> Lists can be written in sentence form with letters introducing them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News Gothic MT" panose="020B0503020103020203" pitchFamily="34" charset="0"/>
              <a:buAutoNum type="arabicPeriod"/>
            </a:pPr>
            <a:r>
              <a:rPr lang="en-US" altLang="en-US" sz="2800" dirty="0">
                <a:ea typeface="ＭＳ Ｐゴシック" panose="020B0600070205080204" pitchFamily="34" charset="-128"/>
              </a:rPr>
              <a:t> Labeled lists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News Gothic MT" panose="020B0503020103020203" pitchFamily="34" charset="0"/>
              <a:buAutoNum type="arabicPeriod"/>
            </a:pPr>
            <a:r>
              <a:rPr lang="en-US" altLang="en-US" sz="2800" dirty="0">
                <a:ea typeface="ＭＳ Ｐゴシック" panose="020B0600070205080204" pitchFamily="34" charset="-128"/>
              </a:rPr>
              <a:t> nested </a:t>
            </a:r>
          </a:p>
          <a:p>
            <a:pPr marL="850900" lvl="1" indent="-51435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Also called a ‘list-within-a-list’.</a:t>
            </a:r>
          </a:p>
          <a:p>
            <a:pPr marL="0" indent="0" eaLnBrk="1" hangingPunct="1">
              <a:lnSpc>
                <a:spcPct val="80000"/>
              </a:lnSpc>
              <a:buFont typeface="Wingdings 2" pitchFamily="2" charset="2"/>
              <a:buNone/>
            </a:pPr>
            <a:endParaRPr lang="en-US" altLang="en-US" sz="2200" b="1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 typeface="Wingdings 2" pitchFamily="2" charset="2"/>
              <a:buNone/>
            </a:pPr>
            <a:endParaRPr lang="en-US" altLang="en-US" sz="17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6F67C10B-7D8C-E746-A920-AD88E43CD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5" y="381000"/>
            <a:ext cx="676275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What are lists good for?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99FE5BB-D8AC-C241-9603-64954EF360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0625" y="2209800"/>
            <a:ext cx="7496175" cy="4495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b="1" i="1" dirty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Emphasis</a:t>
            </a:r>
            <a:r>
              <a:rPr lang="en-US" sz="2800" dirty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: This is the primary goal of a list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b="1" i="1" dirty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Readability</a:t>
            </a:r>
            <a:r>
              <a:rPr lang="en-US" sz="2800" dirty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: A list makes the text more readable, especially for instructions or steps 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b="1" i="1" dirty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Simplification</a:t>
            </a:r>
            <a:r>
              <a:rPr lang="en-US" sz="2800" dirty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:  Lists allow you to simplify long sentences and/or paragraphs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b="1" i="1" dirty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White space</a:t>
            </a:r>
            <a:r>
              <a:rPr lang="en-US" sz="2800" dirty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: Lists increase the white space on a page.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2400" i="1" dirty="0">
                <a:solidFill>
                  <a:srgbClr val="C00000"/>
                </a:solidFill>
                <a:latin typeface="Calibri" charset="0"/>
                <a:ea typeface="+mn-ea"/>
                <a:cs typeface="+mn-cs"/>
              </a:rPr>
              <a:t>Consider the structure of the above list, and its purpose.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BDE44D7-60EF-9F48-AF95-72BF6D5EC4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18318"/>
            <a:ext cx="7010400" cy="108188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 b="1" dirty="0">
                <a:latin typeface="Calibri" charset="0"/>
                <a:ea typeface="+mj-ea"/>
                <a:cs typeface="+mj-cs"/>
              </a:rPr>
              <a:t>Use Bullet List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483A876-38F2-9A49-8C3B-BF62E29BB5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010400" cy="4191000"/>
          </a:xfrm>
        </p:spPr>
        <p:txBody>
          <a:bodyPr rtlCol="0">
            <a:normAutofit fontScale="92500" lnSpcReduction="20000"/>
          </a:bodyPr>
          <a:lstStyle/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+mn-ea"/>
              </a:rPr>
              <a:t>To emphasize two or more items 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+mn-ea"/>
              </a:rPr>
              <a:t>When the order of the listed items in not important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+mn-ea"/>
              </a:rPr>
              <a:t>To increase readability and create white space in your document.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endParaRPr lang="en-US" sz="34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+mn-ea"/>
            </a:endParaRPr>
          </a:p>
          <a:p>
            <a:pPr lvl="1" indent="0"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+mn-ea"/>
              </a:rPr>
              <a:t>Avoid creating bulleted lists of over 8 items, as this works against the idea of emphasis (and because NASA!)</a:t>
            </a:r>
          </a:p>
        </p:txBody>
      </p:sp>
    </p:spTree>
  </p:cSld>
  <p:clrMapOvr>
    <a:masterClrMapping/>
  </p:clrMapOvr>
  <p:transition spd="med"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99717879-E495-C547-A6BA-62F4F94E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65613"/>
            <a:ext cx="6991350" cy="13366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Numbered List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F567400-BC23-7140-8325-01CFBB2E2D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44252" y="2057400"/>
            <a:ext cx="6991350" cy="3886200"/>
          </a:xfrm>
        </p:spPr>
        <p:txBody>
          <a:bodyPr rtlCol="0">
            <a:normAutofit fontScale="77500" lnSpcReduction="20000"/>
          </a:bodyPr>
          <a:lstStyle/>
          <a:p>
            <a:pPr marL="679450" lvl="1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2" charset="2"/>
              <a:buNone/>
              <a:defRPr/>
            </a:pPr>
            <a:r>
              <a:rPr lang="en-US" sz="3600" dirty="0">
                <a:solidFill>
                  <a:schemeClr val="tx1"/>
                </a:solidFill>
                <a:latin typeface="Calibri" charset="0"/>
              </a:rPr>
              <a:t>A n</a:t>
            </a:r>
            <a:r>
              <a:rPr lang="en-US" sz="3600" dirty="0">
                <a:solidFill>
                  <a:schemeClr val="tx1"/>
                </a:solidFill>
                <a:latin typeface="Calibri" charset="0"/>
                <a:ea typeface="+mn-ea"/>
              </a:rPr>
              <a:t>umbered list can be used</a:t>
            </a:r>
          </a:p>
          <a:p>
            <a:pPr marL="1289050" lvl="1" indent="-6096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r>
              <a:rPr lang="en-US" sz="3600" dirty="0">
                <a:solidFill>
                  <a:schemeClr val="tx1"/>
                </a:solidFill>
                <a:latin typeface="Calibri" charset="0"/>
                <a:ea typeface="+mn-ea"/>
              </a:rPr>
              <a:t>For items that are most effective if placed in a particular order </a:t>
            </a:r>
          </a:p>
          <a:p>
            <a:pPr marL="1289050" lvl="1" indent="-6096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r>
              <a:rPr lang="en-US" sz="3600" dirty="0">
                <a:solidFill>
                  <a:schemeClr val="tx1"/>
                </a:solidFill>
                <a:latin typeface="Calibri" charset="0"/>
                <a:ea typeface="+mn-ea"/>
              </a:rPr>
              <a:t>To indicate a sequence of steps or instructions that must be completed in a certain order.</a:t>
            </a:r>
          </a:p>
          <a:p>
            <a:pPr marL="679450" lvl="1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2" charset="2"/>
              <a:buNone/>
              <a:defRPr/>
            </a:pPr>
            <a:endParaRPr lang="en-US" sz="3600" dirty="0">
              <a:solidFill>
                <a:schemeClr val="tx1"/>
              </a:solidFill>
              <a:latin typeface="Calibri" charset="0"/>
              <a:ea typeface="+mn-ea"/>
            </a:endParaRPr>
          </a:p>
          <a:p>
            <a:pPr marL="679450" lvl="1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2" charset="2"/>
              <a:buNone/>
              <a:defRPr/>
            </a:pPr>
            <a:r>
              <a:rPr lang="en-US" sz="3600" dirty="0">
                <a:solidFill>
                  <a:schemeClr val="tx1"/>
                </a:solidFill>
                <a:latin typeface="Calibri" charset="0"/>
                <a:ea typeface="+mn-ea"/>
              </a:rPr>
              <a:t>Break up lists longer than 8 items </a:t>
            </a:r>
          </a:p>
          <a:p>
            <a:pPr marL="679450" lvl="1" indent="0"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2" charset="2"/>
              <a:buNone/>
              <a:defRPr/>
            </a:pPr>
            <a:r>
              <a:rPr lang="en-US" sz="3600" i="1" dirty="0">
                <a:solidFill>
                  <a:srgbClr val="C00000"/>
                </a:solidFill>
                <a:latin typeface="Calibri" charset="0"/>
                <a:ea typeface="+mn-ea"/>
              </a:rPr>
              <a:t>(Did this list need to be numbered?)</a:t>
            </a:r>
          </a:p>
        </p:txBody>
      </p:sp>
    </p:spTree>
  </p:cSld>
  <p:clrMapOvr>
    <a:masterClrMapping/>
  </p:clrMapOvr>
  <p:transition spd="med"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8409F587-4B08-A542-AB86-29723664B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28600"/>
            <a:ext cx="6991350" cy="13366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In-sentence List</a:t>
            </a:r>
          </a:p>
        </p:txBody>
      </p:sp>
      <p:sp>
        <p:nvSpPr>
          <p:cNvPr id="23554" name="Text Box 4">
            <a:extLst>
              <a:ext uri="{FF2B5EF4-FFF2-40B4-BE49-F238E27FC236}">
                <a16:creationId xmlns:a16="http://schemas.microsoft.com/office/drawing/2014/main" id="{2DE6C1B1-CA8B-A144-843E-79C44FC7D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463" y="1828800"/>
            <a:ext cx="6991350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2" charset="2"/>
              <a:buChar char=""/>
              <a:defRPr sz="2400"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  <a:defRPr sz="2200"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6FB7D7"/>
              </a:buClr>
              <a:buSzPct val="110000"/>
              <a:buFont typeface="Wingdings 2" pitchFamily="2" charset="2"/>
              <a:buChar char=""/>
              <a:defRPr sz="2000"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  <a:defRPr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rgbClr val="6FB7D7"/>
              </a:buClr>
              <a:buSzPct val="110000"/>
              <a:buFont typeface="Wingdings 2" pitchFamily="2" charset="2"/>
              <a:buChar char=""/>
              <a:defRPr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>
                <a:solidFill>
                  <a:srgbClr val="595959"/>
                </a:solidFill>
                <a:latin typeface="News Gothic MT" panose="020B0503020103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Use in-sentence lists when (a) you prefer to keep paragraph style, and (b) the list is short. </a:t>
            </a:r>
          </a:p>
          <a:p>
            <a:pPr eaLnBrk="1" hangingPunct="1">
              <a:spcBef>
                <a:spcPct val="5000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Use lower case letters or numbers enclosed in parenthesis to begin each list item.  </a:t>
            </a:r>
          </a:p>
          <a:p>
            <a:pPr eaLnBrk="1" hangingPunct="1">
              <a:spcBef>
                <a:spcPct val="5000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Avoid putting more than 3-4 items in this kind of list, as your sentence may become too long and confusing.</a:t>
            </a:r>
          </a:p>
        </p:txBody>
      </p:sp>
    </p:spTree>
  </p:cSld>
  <p:clrMapOvr>
    <a:masterClrMapping/>
  </p:clrMapOvr>
  <p:transition spd="med"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D551F48B-4F61-4F45-AAC1-B4530FE64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325" y="263525"/>
            <a:ext cx="6991350" cy="13366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Labelled List 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B5399FD-0608-2541-85D9-AAFC28C7AD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6324" y="1981200"/>
            <a:ext cx="6991351" cy="4144963"/>
          </a:xfrm>
        </p:spPr>
        <p:txBody>
          <a:bodyPr rtlCol="0">
            <a:normAutofit fontScale="92500" lnSpcReduction="10000"/>
          </a:bodyPr>
          <a:lstStyle/>
          <a:p>
            <a:pPr marL="685800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+mn-ea"/>
              </a:rPr>
              <a:t>Labelled lists start with a word or short phrase (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+mn-ea"/>
              </a:rPr>
              <a:t>the </a:t>
            </a:r>
            <a:r>
              <a:rPr lang="en-US" sz="2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+mn-ea"/>
              </a:rPr>
              <a:t>label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+mn-ea"/>
              </a:rPr>
              <a:t>) that is followed by a colon; further information about the labelled item follows the colon. Here is more information about labelled lists:   </a:t>
            </a:r>
          </a:p>
          <a:p>
            <a:pPr marL="1143000" indent="-457200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+mn-ea"/>
              </a:rPr>
              <a:t>Complex list items</a:t>
            </a:r>
            <a:r>
              <a:rPr lang="en-US" sz="2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+mn-ea"/>
              </a:rPr>
              <a:t>: 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+mn-ea"/>
              </a:rPr>
              <a:t>When your list items require explanation, definition, or further clarification.</a:t>
            </a:r>
          </a:p>
          <a:p>
            <a:pPr marL="1143000" indent="-457200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+mn-ea"/>
              </a:rPr>
              <a:t>Label formatting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+mn-ea"/>
              </a:rPr>
              <a:t>: The label part if the list item should be in bold and/or italics to set it apart from the explanatory part of the list item.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sz="27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90F81D-ABD7-A952-C107-91CFB65274F4}"/>
              </a:ext>
            </a:extLst>
          </p:cNvPr>
          <p:cNvSpPr txBox="1"/>
          <p:nvPr/>
        </p:nvSpPr>
        <p:spPr>
          <a:xfrm>
            <a:off x="657224" y="400942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label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DD49AF4-4365-B7B5-7A0F-273146BA2FC0}"/>
              </a:ext>
            </a:extLst>
          </p:cNvPr>
          <p:cNvCxnSpPr>
            <a:cxnSpLocks/>
          </p:cNvCxnSpPr>
          <p:nvPr/>
        </p:nvCxnSpPr>
        <p:spPr>
          <a:xfrm flipV="1">
            <a:off x="1194432" y="3869015"/>
            <a:ext cx="838200" cy="3693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5259692B-6547-6552-7A97-0C7850F16778}"/>
              </a:ext>
            </a:extLst>
          </p:cNvPr>
          <p:cNvSpPr/>
          <p:nvPr/>
        </p:nvSpPr>
        <p:spPr>
          <a:xfrm>
            <a:off x="2150740" y="3429000"/>
            <a:ext cx="2656096" cy="914400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EDD6670E-DB21-6748-BFFB-12303C206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46063"/>
            <a:ext cx="6991350" cy="11255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Nested List 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807F90E3-6407-9F48-8216-F8A29BF0B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1" y="1600200"/>
            <a:ext cx="6991350" cy="4876800"/>
          </a:xfrm>
        </p:spPr>
        <p:txBody>
          <a:bodyPr>
            <a:normAutofit/>
          </a:bodyPr>
          <a:lstStyle/>
          <a:p>
            <a:pPr marL="679450" lvl="1" indent="0" eaLnBrk="1" hangingPunct="1">
              <a:lnSpc>
                <a:spcPct val="80000"/>
              </a:lnSpc>
              <a:buFont typeface="Wingdings 2" pitchFamily="2" charset="2"/>
              <a:buNone/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Every home should contain the following kinds of containers for both hot and cold drinks:</a:t>
            </a:r>
          </a:p>
          <a:p>
            <a:pPr marL="962025" lvl="2" indent="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 Hot beverage containers</a:t>
            </a:r>
          </a:p>
          <a:p>
            <a:pPr marL="1889125" lvl="3" indent="-457200" eaLnBrk="1" hangingPunct="1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Coffee cups/mugs</a:t>
            </a:r>
          </a:p>
          <a:p>
            <a:pPr marL="1889125" lvl="3" indent="-457200" eaLnBrk="1" hangingPunct="1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Tea cups</a:t>
            </a:r>
          </a:p>
          <a:p>
            <a:pPr marL="1889125" lvl="3" indent="-457200" eaLnBrk="1" hangingPunct="1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Thermos mugs</a:t>
            </a:r>
          </a:p>
          <a:p>
            <a:pPr marL="962025" lvl="2" indent="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 Cold beverage containers</a:t>
            </a:r>
          </a:p>
          <a:p>
            <a:pPr marL="1889125" lvl="3" indent="-457200" eaLnBrk="1" hangingPunct="1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Water glasses</a:t>
            </a:r>
          </a:p>
          <a:p>
            <a:pPr marL="1889125" lvl="3" indent="-457200" eaLnBrk="1" hangingPunct="1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Wine glasses</a:t>
            </a:r>
          </a:p>
          <a:p>
            <a:pPr marL="1889125" lvl="3" indent="-457200" eaLnBrk="1" hangingPunct="1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Beer glasses</a:t>
            </a:r>
          </a:p>
          <a:p>
            <a:pPr marL="1889125" lvl="3" indent="-457200" eaLnBrk="1" hangingPunct="1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Cocktail glasses.</a:t>
            </a:r>
          </a:p>
          <a:p>
            <a:pPr marL="1539875" lvl="4" indent="0" eaLnBrk="1" hangingPunct="1">
              <a:lnSpc>
                <a:spcPct val="80000"/>
              </a:lnSpc>
              <a:buFont typeface="Wingdings 2" pitchFamily="2" charset="2"/>
              <a:buNone/>
              <a:defRPr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990600" lvl="1" indent="-533400" eaLnBrk="1" hangingPunct="1">
              <a:lnSpc>
                <a:spcPct val="80000"/>
              </a:lnSpc>
              <a:buFont typeface="Arial" panose="020B0604020202020204" pitchFamily="34" charset="0"/>
              <a:buChar char="–"/>
              <a:defRPr/>
            </a:pPr>
            <a:endParaRPr lang="en-US" altLang="en-US" sz="15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6">
            <a:extLst>
              <a:ext uri="{FF2B5EF4-FFF2-40B4-BE49-F238E27FC236}">
                <a16:creationId xmlns:a16="http://schemas.microsoft.com/office/drawing/2014/main" id="{11CBD3AE-B327-BE42-A745-BFF180078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425" y="228601"/>
            <a:ext cx="691515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ea typeface="ＭＳ Ｐゴシック" panose="020B0600070205080204" pitchFamily="34" charset="-128"/>
              </a:rPr>
              <a:t>List Lead-Ins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744D9DD-9C93-9643-B66F-847411324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6" y="1676400"/>
            <a:ext cx="6915150" cy="4800600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Font typeface="Wingdings 2" pitchFamily="2" charset="2"/>
              <a:buNone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A list must be introduced by a lead-in sentence that adheres to the following rules:  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Lists must be introduced by a sentence or partial sentence that contains a subject and verb (full sentence is preferred, using the phrase “the following”); the lead-in tells the reader what this is a list of.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If the list lead-in sentence is a complete thought, end it with a colon to introduce the list </a:t>
            </a:r>
            <a:r>
              <a:rPr lang="en-US" altLang="en-US" sz="2400" i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(like this one does).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If the list lead-in is an incomplete thought, do not use end punctuation, and make sure each list item completes the sentence correctly. 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The list lead-in and each listed item must form a grammatically-correct syntactical unit.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US" altLang="en-US" sz="22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pull dir="d"/>
  </p:transition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{8726BA1B-2B16-F041-8327-EF7B037CFA5C}tf10001120</Template>
  <TotalTime>2277</TotalTime>
  <Words>1354</Words>
  <Application>Microsoft Macintosh PowerPoint</Application>
  <PresentationFormat>On-screen Show (4:3)</PresentationFormat>
  <Paragraphs>163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Courier New</vt:lpstr>
      <vt:lpstr>Gill Sans MT</vt:lpstr>
      <vt:lpstr>News Gothic MT</vt:lpstr>
      <vt:lpstr>Wingdings 2</vt:lpstr>
      <vt:lpstr>Zapf Dingbats</vt:lpstr>
      <vt:lpstr>Parcel</vt:lpstr>
      <vt:lpstr>PowerPoint Presentation</vt:lpstr>
      <vt:lpstr>Here is a list of 5 types of lists we will review:</vt:lpstr>
      <vt:lpstr>What are lists good for?</vt:lpstr>
      <vt:lpstr>Use Bullet List </vt:lpstr>
      <vt:lpstr>Numbered List</vt:lpstr>
      <vt:lpstr>In-sentence List</vt:lpstr>
      <vt:lpstr>Labelled List </vt:lpstr>
      <vt:lpstr>Nested List </vt:lpstr>
      <vt:lpstr>List Lead-Ins</vt:lpstr>
      <vt:lpstr>Constructing Lists</vt:lpstr>
      <vt:lpstr>Example List Lead-In</vt:lpstr>
      <vt:lpstr>Example List Lead-In</vt:lpstr>
      <vt:lpstr>Guidelines for Lists</vt:lpstr>
      <vt:lpstr>More Guidelines for Lists</vt:lpstr>
      <vt:lpstr>Using Colons to introduce Lists</vt:lpstr>
      <vt:lpstr>Using Colons in Lists</vt:lpstr>
      <vt:lpstr>RECAP Quiz</vt:lpstr>
      <vt:lpstr>What kind of list is this?</vt:lpstr>
      <vt:lpstr>What kind of list is this?</vt:lpstr>
      <vt:lpstr>What kind of list is this?</vt:lpstr>
      <vt:lpstr>What kind of list is this?</vt:lpstr>
      <vt:lpstr>What is wrong with this list?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Fourteen</dc:title>
  <dc:creator>Wendy Wilson</dc:creator>
  <cp:lastModifiedBy>Suzan Last</cp:lastModifiedBy>
  <cp:revision>65</cp:revision>
  <dcterms:created xsi:type="dcterms:W3CDTF">2010-10-27T18:55:26Z</dcterms:created>
  <dcterms:modified xsi:type="dcterms:W3CDTF">2023-11-06T17:20:58Z</dcterms:modified>
</cp:coreProperties>
</file>